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9" r:id="rId3"/>
    <p:sldId id="260" r:id="rId4"/>
    <p:sldId id="28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1" r:id="rId20"/>
    <p:sldId id="275" r:id="rId21"/>
    <p:sldId id="276" r:id="rId22"/>
    <p:sldId id="277" r:id="rId23"/>
    <p:sldId id="278" r:id="rId24"/>
    <p:sldId id="282" r:id="rId25"/>
    <p:sldId id="279" r:id="rId2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9"/>
      <p:bold r:id="rId30"/>
      <p:italic r:id="rId31"/>
      <p:boldItalic r:id="rId32"/>
    </p:embeddedFont>
    <p:embeddedFont>
      <p:font typeface="Cambria Math" panose="02040503050406030204" pitchFamily="18" charset="0"/>
      <p:regular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0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2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12" Type="http://schemas.openxmlformats.org/officeDocument/2006/relationships/image" Target="../media/image67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11" Type="http://schemas.openxmlformats.org/officeDocument/2006/relationships/image" Target="../media/image66.wmf"/><Relationship Id="rId5" Type="http://schemas.openxmlformats.org/officeDocument/2006/relationships/image" Target="../media/image6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image" Target="../media/image81.wmf"/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12" Type="http://schemas.openxmlformats.org/officeDocument/2006/relationships/image" Target="../media/image80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11" Type="http://schemas.openxmlformats.org/officeDocument/2006/relationships/image" Target="../media/image79.wmf"/><Relationship Id="rId5" Type="http://schemas.openxmlformats.org/officeDocument/2006/relationships/image" Target="../media/image73.wmf"/><Relationship Id="rId10" Type="http://schemas.openxmlformats.org/officeDocument/2006/relationships/image" Target="../media/image78.wmf"/><Relationship Id="rId4" Type="http://schemas.openxmlformats.org/officeDocument/2006/relationships/image" Target="../media/image72.wmf"/><Relationship Id="rId9" Type="http://schemas.openxmlformats.org/officeDocument/2006/relationships/image" Target="../media/image7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6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18E14-1515-4B29-8C65-E7DD196B6357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A73F3-5206-44E1-82BD-63FC4C6DD5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57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5.wmf"/><Relationship Id="rId3" Type="http://schemas.openxmlformats.org/officeDocument/2006/relationships/image" Target="../media/image26.png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28.bin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35.bin"/><Relationship Id="rId25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oleObject" Target="../embeddings/oleObject41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2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23" Type="http://schemas.openxmlformats.org/officeDocument/2006/relationships/oleObject" Target="../embeddings/oleObject38.bin"/><Relationship Id="rId28" Type="http://schemas.openxmlformats.org/officeDocument/2006/relationships/image" Target="../media/image46.wmf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0.bin"/><Relationship Id="rId30" Type="http://schemas.openxmlformats.org/officeDocument/2006/relationships/image" Target="../media/image4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51.png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5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63.wmf"/><Relationship Id="rId26" Type="http://schemas.openxmlformats.org/officeDocument/2006/relationships/image" Target="../media/image67.wmf"/><Relationship Id="rId3" Type="http://schemas.openxmlformats.org/officeDocument/2006/relationships/oleObject" Target="../embeddings/oleObject47.bin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54.bin"/><Relationship Id="rId25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1.bin"/><Relationship Id="rId24" Type="http://schemas.openxmlformats.org/officeDocument/2006/relationships/image" Target="../media/image66.wmf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23" Type="http://schemas.openxmlformats.org/officeDocument/2006/relationships/oleObject" Target="../embeddings/oleObject57.bin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76.wmf"/><Relationship Id="rId26" Type="http://schemas.openxmlformats.org/officeDocument/2006/relationships/image" Target="../media/image80.wmf"/><Relationship Id="rId3" Type="http://schemas.openxmlformats.org/officeDocument/2006/relationships/oleObject" Target="../embeddings/oleObject59.bin"/><Relationship Id="rId21" Type="http://schemas.openxmlformats.org/officeDocument/2006/relationships/oleObject" Target="../embeddings/oleObject68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73.wmf"/><Relationship Id="rId17" Type="http://schemas.openxmlformats.org/officeDocument/2006/relationships/oleObject" Target="../embeddings/oleObject66.bin"/><Relationship Id="rId25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5.wmf"/><Relationship Id="rId20" Type="http://schemas.openxmlformats.org/officeDocument/2006/relationships/image" Target="../media/image7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63.bin"/><Relationship Id="rId24" Type="http://schemas.openxmlformats.org/officeDocument/2006/relationships/image" Target="../media/image79.wmf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23" Type="http://schemas.openxmlformats.org/officeDocument/2006/relationships/oleObject" Target="../embeddings/oleObject69.bin"/><Relationship Id="rId28" Type="http://schemas.openxmlformats.org/officeDocument/2006/relationships/image" Target="../media/image81.wmf"/><Relationship Id="rId10" Type="http://schemas.openxmlformats.org/officeDocument/2006/relationships/image" Target="../media/image72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69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74.wmf"/><Relationship Id="rId22" Type="http://schemas.openxmlformats.org/officeDocument/2006/relationships/image" Target="../media/image78.wmf"/><Relationship Id="rId27" Type="http://schemas.openxmlformats.org/officeDocument/2006/relationships/oleObject" Target="../embeddings/oleObject71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8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Geometry: Circles and Volume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the perimeter of a figure that is a semicircle (half of a circle) including its diameter. The diameter is </a:t>
            </a:r>
            <a:r>
              <a:rPr lang="en-US" dirty="0">
                <a:solidFill>
                  <a:srgbClr val="0000FF"/>
                </a:solidFill>
              </a:rPr>
              <a:t>20 cm </a:t>
            </a:r>
            <a:r>
              <a:rPr lang="en-US" dirty="0"/>
              <a:t>long. </a:t>
            </a:r>
          </a:p>
          <a:p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Now we find the perimeter of the </a:t>
            </a:r>
          </a:p>
          <a:p>
            <a:pPr>
              <a:spcBef>
                <a:spcPts val="0"/>
              </a:spcBef>
            </a:pPr>
            <a:r>
              <a:rPr lang="en-US" dirty="0"/>
              <a:t>figure by adding the length of the </a:t>
            </a:r>
          </a:p>
          <a:p>
            <a:pPr>
              <a:spcBef>
                <a:spcPts val="0"/>
              </a:spcBef>
            </a:pPr>
            <a:r>
              <a:rPr lang="en-US" dirty="0"/>
              <a:t>semicircle (which is half of the </a:t>
            </a:r>
          </a:p>
          <a:p>
            <a:pPr>
              <a:spcBef>
                <a:spcPts val="0"/>
              </a:spcBef>
            </a:pPr>
            <a:r>
              <a:rPr lang="en-US" dirty="0"/>
              <a:t>circumference of a circle) to the </a:t>
            </a:r>
          </a:p>
          <a:p>
            <a:pPr>
              <a:spcBef>
                <a:spcPts val="0"/>
              </a:spcBef>
            </a:pPr>
            <a:r>
              <a:rPr lang="en-US" dirty="0"/>
              <a:t>Length of the diameter. </a:t>
            </a:r>
          </a:p>
          <a:p>
            <a:endParaRPr lang="en-US" dirty="0"/>
          </a:p>
        </p:txBody>
      </p:sp>
      <p:pic>
        <p:nvPicPr>
          <p:cNvPr id="128002" name="Picture 2" descr="E:\Book work\BAM PPT\BAM_Chapter_5\Ch_5_Sec-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75" y="3352800"/>
            <a:ext cx="2905125" cy="1819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Length of semicircle: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Perimeter of figure: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343686"/>
              </p:ext>
            </p:extLst>
          </p:nvPr>
        </p:nvGraphicFramePr>
        <p:xfrm>
          <a:off x="3644900" y="11430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3" imgW="1498320" imgH="838080" progId="Equation.DSMT4">
                  <p:embed/>
                </p:oleObj>
              </mc:Choice>
              <mc:Fallback>
                <p:oleObj name="Equation" r:id="rId3" imgW="14983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11430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154304" y="114300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5" imgW="1803240" imgH="838080" progId="Equation.DSMT4">
                  <p:embed/>
                </p:oleObj>
              </mc:Choice>
              <mc:Fallback>
                <p:oleObj name="Equation" r:id="rId5" imgW="1803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4304" y="114300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140656" y="2119952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7" imgW="1422360" imgH="291960" progId="Equation.DSMT4">
                  <p:embed/>
                </p:oleObj>
              </mc:Choice>
              <mc:Fallback>
                <p:oleObj name="Equation" r:id="rId7" imgW="14223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656" y="2119952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6616700" y="2119952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9" imgW="927000" imgH="291960" progId="Equation.DSMT4">
                  <p:embed/>
                </p:oleObj>
              </mc:Choice>
              <mc:Fallback>
                <p:oleObj name="Equation" r:id="rId9" imgW="927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2119952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491552" y="296384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11" imgW="228600" imgH="279360" progId="Equation.DSMT4">
                  <p:embed/>
                </p:oleObj>
              </mc:Choice>
              <mc:Fallback>
                <p:oleObj name="Equation" r:id="rId11" imgW="228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552" y="2963840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733800" y="2971800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13" imgW="1587240" imgH="291960" progId="Equation.DSMT4">
                  <p:embed/>
                </p:oleObj>
              </mc:Choice>
              <mc:Fallback>
                <p:oleObj name="Equation" r:id="rId13" imgW="15872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971800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382904" y="2950192"/>
          <a:ext cx="138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15" imgW="1384200" imgH="380880" progId="Equation.DSMT4">
                  <p:embed/>
                </p:oleObj>
              </mc:Choice>
              <mc:Fallback>
                <p:oleObj name="Equation" r:id="rId15" imgW="138420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2904" y="2950192"/>
                        <a:ext cx="138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b="1" dirty="0"/>
              <a:t>a. </a:t>
            </a:r>
            <a:r>
              <a:rPr lang="en-US" dirty="0"/>
              <a:t>the circumference and </a:t>
            </a:r>
            <a:r>
              <a:rPr lang="en-US" b="1" dirty="0"/>
              <a:t>b. </a:t>
            </a:r>
            <a:r>
              <a:rPr lang="en-US" dirty="0"/>
              <a:t>the area of a circle with a diameter of </a:t>
            </a:r>
            <a:r>
              <a:rPr lang="en-US" dirty="0">
                <a:solidFill>
                  <a:srgbClr val="0000FF"/>
                </a:solidFill>
              </a:rPr>
              <a:t>5.2 in.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Using the formula for circumference:</a:t>
            </a: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dirty="0"/>
              <a:t>	The circumference is </a:t>
            </a:r>
            <a:r>
              <a:rPr lang="en-US" dirty="0">
                <a:solidFill>
                  <a:srgbClr val="FF0000"/>
                </a:solidFill>
              </a:rPr>
              <a:t>16.328 in.</a:t>
            </a:r>
          </a:p>
        </p:txBody>
      </p:sp>
      <p:pic>
        <p:nvPicPr>
          <p:cNvPr id="130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276600"/>
            <a:ext cx="27908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550844"/>
              </p:ext>
            </p:extLst>
          </p:nvPr>
        </p:nvGraphicFramePr>
        <p:xfrm>
          <a:off x="1219200" y="3367088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4" imgW="1002960" imgH="304560" progId="Equation.DSMT4">
                  <p:embed/>
                </p:oleObj>
              </mc:Choice>
              <mc:Fallback>
                <p:oleObj name="Equation" r:id="rId4" imgW="100296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67088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219200" y="3962400"/>
          <a:ext cx="22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6" imgW="228600" imgH="291960" progId="Equation.DSMT4">
                  <p:embed/>
                </p:oleObj>
              </mc:Choice>
              <mc:Fallback>
                <p:oleObj name="Equation" r:id="rId6" imgW="2286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962400"/>
                        <a:ext cx="22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372155"/>
              </p:ext>
            </p:extLst>
          </p:nvPr>
        </p:nvGraphicFramePr>
        <p:xfrm>
          <a:off x="1462088" y="3962400"/>
          <a:ext cx="736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8" imgW="736560" imgH="304560" progId="Equation.DSMT4">
                  <p:embed/>
                </p:oleObj>
              </mc:Choice>
              <mc:Fallback>
                <p:oleObj name="Equation" r:id="rId8" imgW="73656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088" y="3962400"/>
                        <a:ext cx="736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209800" y="3976048"/>
          <a:ext cx="152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0" imgW="1523880" imgH="291960" progId="Equation.DSMT4">
                  <p:embed/>
                </p:oleObj>
              </mc:Choice>
              <mc:Fallback>
                <p:oleObj name="Equation" r:id="rId10" imgW="1523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976048"/>
                        <a:ext cx="1524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782704" y="3976048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2" imgW="1269720" imgH="291960" progId="Equation.DSMT4">
                  <p:embed/>
                </p:oleObj>
              </mc:Choice>
              <mc:Fallback>
                <p:oleObj name="Equation" r:id="rId12" imgW="1269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2704" y="3976048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Using the formula for area:</a:t>
            </a: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endParaRPr lang="en-US" dirty="0"/>
          </a:p>
          <a:p>
            <a:endParaRPr lang="en-US" dirty="0"/>
          </a:p>
          <a:p>
            <a:pPr>
              <a:spcBef>
                <a:spcPts val="2400"/>
              </a:spcBef>
              <a:tabLst>
                <a:tab pos="457200" algn="l"/>
              </a:tabLst>
            </a:pPr>
            <a:r>
              <a:rPr lang="en-US" dirty="0"/>
              <a:t>	The area is </a:t>
            </a:r>
            <a:r>
              <a:rPr lang="en-US" dirty="0">
                <a:solidFill>
                  <a:srgbClr val="FF0000"/>
                </a:solidFill>
              </a:rPr>
              <a:t>21.2264 in.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625241"/>
              </p:ext>
            </p:extLst>
          </p:nvPr>
        </p:nvGraphicFramePr>
        <p:xfrm>
          <a:off x="1733550" y="2016125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3" imgW="1079280" imgH="380880" progId="Equation.DSMT4">
                  <p:embed/>
                </p:oleObj>
              </mc:Choice>
              <mc:Fallback>
                <p:oleObj name="Equation" r:id="rId3" imgW="1079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2016125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846696" y="1823112"/>
          <a:ext cx="393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" imgW="3936960" imgH="838080" progId="Equation.DSMT4">
                  <p:embed/>
                </p:oleObj>
              </mc:Choice>
              <mc:Fallback>
                <p:oleObj name="Equation" r:id="rId5" imgW="3936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696" y="1823112"/>
                        <a:ext cx="393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752600" y="3048000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7" imgW="253800" imgH="279360" progId="Equation.DSMT4">
                  <p:embed/>
                </p:oleObj>
              </mc:Choice>
              <mc:Fallback>
                <p:oleObj name="Equation" r:id="rId7" imgW="2538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48000"/>
                        <a:ext cx="254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016456" y="2881952"/>
          <a:ext cx="186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9" imgW="1866600" imgH="533160" progId="Equation.DSMT4">
                  <p:embed/>
                </p:oleObj>
              </mc:Choice>
              <mc:Fallback>
                <p:oleObj name="Equation" r:id="rId9" imgW="186660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456" y="2881952"/>
                        <a:ext cx="1866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919368" y="3034352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1" imgW="1701720" imgH="291960" progId="Equation.DSMT4">
                  <p:embed/>
                </p:oleObj>
              </mc:Choice>
              <mc:Fallback>
                <p:oleObj name="Equation" r:id="rId11" imgW="1701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368" y="3034352"/>
                        <a:ext cx="170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715000" y="3048000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3" imgW="1460160" imgH="291960" progId="Equation.DSMT4">
                  <p:embed/>
                </p:oleObj>
              </mc:Choice>
              <mc:Fallback>
                <p:oleObj name="Equation" r:id="rId13" imgW="14601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8000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area of the washer (shaded portion) with dimensions as shown in the figure.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Subtract the area of the inside (smaller) circle from the area of the outside (larger) circle.</a:t>
            </a:r>
          </a:p>
          <a:p>
            <a:endParaRPr lang="en-US" b="1" dirty="0"/>
          </a:p>
        </p:txBody>
      </p:sp>
      <p:pic>
        <p:nvPicPr>
          <p:cNvPr id="132098" name="Picture 2" descr="E:\Book work\BAM PPT\BAM_Chapter_5\Ch_5_Sec-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3352800"/>
            <a:ext cx="2771775" cy="2524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57800" y="5531556"/>
            <a:ext cx="2514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area of washer 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33400" y="1218306"/>
          <a:ext cx="182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3" imgW="1828800" imgH="368280" progId="Equation.DSMT4">
                  <p:embed/>
                </p:oleObj>
              </mc:Choice>
              <mc:Fallback>
                <p:oleObj name="Equation" r:id="rId3" imgW="18288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8306"/>
                        <a:ext cx="182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382279"/>
              </p:ext>
            </p:extLst>
          </p:nvPr>
        </p:nvGraphicFramePr>
        <p:xfrm>
          <a:off x="895350" y="1641475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5" imgW="1079280" imgH="380880" progId="Equation.DSMT4">
                  <p:embed/>
                </p:oleObj>
              </mc:Choice>
              <mc:Fallback>
                <p:oleObj name="Equation" r:id="rId5" imgW="1079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641475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914400" y="2196152"/>
          <a:ext cx="1778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7" imgW="1777680" imgH="571320" progId="Equation.DSMT4">
                  <p:embed/>
                </p:oleObj>
              </mc:Choice>
              <mc:Fallback>
                <p:oleObj name="Equation" r:id="rId7" imgW="17776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196152"/>
                        <a:ext cx="1778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206500" y="2819400"/>
          <a:ext cx="153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9" imgW="1536480" imgH="469800" progId="Equation.DSMT4">
                  <p:embed/>
                </p:oleObj>
              </mc:Choice>
              <mc:Fallback>
                <p:oleObj name="Equation" r:id="rId9" imgW="15364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2819400"/>
                        <a:ext cx="153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183944" y="3366448"/>
          <a:ext cx="1778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11" imgW="1777680" imgH="469800" progId="Equation.DSMT4">
                  <p:embed/>
                </p:oleObj>
              </mc:Choice>
              <mc:Fallback>
                <p:oleObj name="Equation" r:id="rId11" imgW="17776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3944" y="3366448"/>
                        <a:ext cx="1778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040952" y="1219200"/>
          <a:ext cx="203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13" imgW="2031840" imgH="304560" progId="Equation.DSMT4">
                  <p:embed/>
                </p:oleObj>
              </mc:Choice>
              <mc:Fallback>
                <p:oleObj name="Equation" r:id="rId13" imgW="203184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952" y="1219200"/>
                        <a:ext cx="2032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191888"/>
              </p:ext>
            </p:extLst>
          </p:nvPr>
        </p:nvGraphicFramePr>
        <p:xfrm>
          <a:off x="5299075" y="1738313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Equation" r:id="rId15" imgW="1079280" imgH="380880" progId="Equation.DSMT4">
                  <p:embed/>
                </p:oleObj>
              </mc:Choice>
              <mc:Fallback>
                <p:oleObj name="Equation" r:id="rId15" imgW="10792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075" y="1738313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334000" y="2250744"/>
          <a:ext cx="1778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Equation" r:id="rId17" imgW="1777680" imgH="571320" progId="Equation.DSMT4">
                  <p:embed/>
                </p:oleObj>
              </mc:Choice>
              <mc:Fallback>
                <p:oleObj name="Equation" r:id="rId17" imgW="1777680" imgH="571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250744"/>
                        <a:ext cx="1778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5576248" y="28956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name="Equation" r:id="rId19" imgW="1384200" imgH="469800" progId="Equation.DSMT4">
                  <p:embed/>
                </p:oleObj>
              </mc:Choice>
              <mc:Fallback>
                <p:oleObj name="Equation" r:id="rId19" imgW="138420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248" y="28956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5597856" y="3429000"/>
          <a:ext cx="176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8" name="Equation" r:id="rId21" imgW="1765080" imgH="469800" progId="Equation.DSMT4">
                  <p:embed/>
                </p:oleObj>
              </mc:Choice>
              <mc:Fallback>
                <p:oleObj name="Equation" r:id="rId21" imgW="1765080" imgH="46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856" y="3429000"/>
                        <a:ext cx="176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3440752" y="3810000"/>
          <a:ext cx="1270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Equation" r:id="rId23" imgW="1269720" imgH="393480" progId="Equation.DSMT4">
                  <p:embed/>
                </p:oleObj>
              </mc:Choice>
              <mc:Fallback>
                <p:oleObj name="Equation" r:id="rId23" imgW="1269720" imgH="393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0752" y="3810000"/>
                        <a:ext cx="1270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3505200" y="4329752"/>
          <a:ext cx="151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Equation" r:id="rId25" imgW="1511280" imgH="469800" progId="Equation.DSMT4">
                  <p:embed/>
                </p:oleObj>
              </mc:Choice>
              <mc:Fallback>
                <p:oleObj name="Equation" r:id="rId25" imgW="151128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329752"/>
                        <a:ext cx="151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3276600" y="4876800"/>
          <a:ext cx="175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1" name="Equation" r:id="rId27" imgW="1752480" imgH="533160" progId="Equation.DSMT4">
                  <p:embed/>
                </p:oleObj>
              </mc:Choice>
              <mc:Fallback>
                <p:oleObj name="Equation" r:id="rId27" imgW="1752480" imgH="5331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876800"/>
                        <a:ext cx="1752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3476956" y="5473700"/>
          <a:ext cx="151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2" name="Equation" r:id="rId29" imgW="1511280" imgH="469800" progId="Equation.DSMT4">
                  <p:embed/>
                </p:oleObj>
              </mc:Choice>
              <mc:Fallback>
                <p:oleObj name="Equation" r:id="rId29" imgW="151128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956" y="5473700"/>
                        <a:ext cx="151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Formulas for Volume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z="2600" b="1" dirty="0">
                <a:solidFill>
                  <a:srgbClr val="000000"/>
                </a:solidFill>
              </a:rPr>
              <a:t>Five Geometric Solids and the Formulas for Their Volumes: </a:t>
            </a:r>
            <a:endParaRPr lang="en-US" sz="2600" dirty="0">
              <a:solidFill>
                <a:srgbClr val="000000"/>
              </a:solidFill>
            </a:endParaRPr>
          </a:p>
        </p:txBody>
      </p:sp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3283" y="1733550"/>
            <a:ext cx="7537434" cy="2926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5411" name="Object 3"/>
          <p:cNvGraphicFramePr>
            <a:graphicFrameLocks noChangeAspect="1"/>
          </p:cNvGraphicFramePr>
          <p:nvPr/>
        </p:nvGraphicFramePr>
        <p:xfrm>
          <a:off x="685800" y="4701822"/>
          <a:ext cx="2146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4" imgW="2145369" imgH="723586" progId="Equation.DSMT4">
                  <p:embed/>
                </p:oleObj>
              </mc:Choice>
              <mc:Fallback>
                <p:oleObj name="Equation" r:id="rId4" imgW="2145369" imgH="72358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701822"/>
                        <a:ext cx="21463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412" name="Object 4"/>
          <p:cNvGraphicFramePr>
            <a:graphicFrameLocks noChangeAspect="1"/>
          </p:cNvGraphicFramePr>
          <p:nvPr/>
        </p:nvGraphicFramePr>
        <p:xfrm>
          <a:off x="3143250" y="4733572"/>
          <a:ext cx="25908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6" imgW="2590800" imgH="1104900" progId="Equation.DSMT4">
                  <p:embed/>
                </p:oleObj>
              </mc:Choice>
              <mc:Fallback>
                <p:oleObj name="Equation" r:id="rId6" imgW="2590800" imgH="1104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4733572"/>
                        <a:ext cx="25908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324414"/>
              </p:ext>
            </p:extLst>
          </p:nvPr>
        </p:nvGraphicFramePr>
        <p:xfrm>
          <a:off x="5943600" y="4740275"/>
          <a:ext cx="27178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8" imgW="2717640" imgH="774360" progId="Equation.DSMT4">
                  <p:embed/>
                </p:oleObj>
              </mc:Choice>
              <mc:Fallback>
                <p:oleObj name="Equation" r:id="rId8" imgW="2717640" imgH="7743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740275"/>
                        <a:ext cx="27178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Formulas for Volume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z="2600" b="1" dirty="0">
                <a:solidFill>
                  <a:srgbClr val="000000"/>
                </a:solidFill>
              </a:rPr>
              <a:t>Five Geometric Solids and the Formulas for Their Volumes: </a:t>
            </a:r>
            <a:endParaRPr lang="en-US" sz="2600" dirty="0">
              <a:solidFill>
                <a:srgbClr val="000000"/>
              </a:solidFill>
            </a:endParaRPr>
          </a:p>
        </p:txBody>
      </p:sp>
      <p:pic>
        <p:nvPicPr>
          <p:cNvPr id="146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3050" y="1761066"/>
            <a:ext cx="60579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64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339985"/>
              </p:ext>
            </p:extLst>
          </p:nvPr>
        </p:nvGraphicFramePr>
        <p:xfrm>
          <a:off x="1600200" y="4630738"/>
          <a:ext cx="23241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4" imgW="2323800" imgH="1155600" progId="Equation.DSMT4">
                  <p:embed/>
                </p:oleObj>
              </mc:Choice>
              <mc:Fallback>
                <p:oleObj name="Equation" r:id="rId4" imgW="2323800" imgH="1155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630738"/>
                        <a:ext cx="23241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377942"/>
              </p:ext>
            </p:extLst>
          </p:nvPr>
        </p:nvGraphicFramePr>
        <p:xfrm>
          <a:off x="5778500" y="4630738"/>
          <a:ext cx="11684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6" imgW="1168200" imgH="1155600" progId="Equation.DSMT4">
                  <p:embed/>
                </p:oleObj>
              </mc:Choice>
              <mc:Fallback>
                <p:oleObj name="Equation" r:id="rId6" imgW="1168200" imgH="1155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0" y="4630738"/>
                        <a:ext cx="11684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volume of the rectangular solid with length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000FF"/>
                </a:solidFill>
              </a:rPr>
              <a:t>8 in.</a:t>
            </a:r>
            <a:r>
              <a:rPr lang="en-US" dirty="0"/>
              <a:t>, width </a:t>
            </a:r>
            <a:r>
              <a:rPr lang="en-US" dirty="0">
                <a:solidFill>
                  <a:srgbClr val="0000FF"/>
                </a:solidFill>
              </a:rPr>
              <a:t>4 in</a:t>
            </a:r>
            <a:r>
              <a:rPr lang="en-US" dirty="0"/>
              <a:t>., and height </a:t>
            </a:r>
            <a:r>
              <a:rPr lang="en-US" dirty="0">
                <a:solidFill>
                  <a:srgbClr val="0000FF"/>
                </a:solidFill>
              </a:rPr>
              <a:t>1 ft</a:t>
            </a:r>
            <a:r>
              <a:rPr lang="en-US" dirty="0"/>
              <a:t>. Write your answer in cubic inches and in cubic feet.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1474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8791" y="1600200"/>
            <a:ext cx="6026418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Know the definition of a circle.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Know the meanings of the terms </a:t>
            </a:r>
            <a:r>
              <a:rPr lang="en-US" b="1" dirty="0"/>
              <a:t>center</a:t>
            </a:r>
            <a:r>
              <a:rPr lang="en-US" dirty="0"/>
              <a:t>,</a:t>
            </a:r>
            <a:r>
              <a:rPr lang="en-US" b="1" dirty="0"/>
              <a:t> radius</a:t>
            </a:r>
            <a:r>
              <a:rPr lang="en-US" dirty="0"/>
              <a:t>,</a:t>
            </a:r>
            <a:r>
              <a:rPr lang="en-US" b="1" dirty="0"/>
              <a:t> and diameter</a:t>
            </a:r>
            <a:r>
              <a:rPr lang="en-US" dirty="0"/>
              <a:t>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Be able to find the circumference and area of a circle.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Understand the concept of volume.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Be able to find the volumes of various geometric figures.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400300" y="1461448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3" imgW="1104840" imgH="291960" progId="Equation.DSMT4">
                  <p:embed/>
                </p:oleObj>
              </mc:Choice>
              <mc:Fallback>
                <p:oleObj name="Equation" r:id="rId3" imgW="11048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1461448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401248" y="2035792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5" imgW="1574640" imgH="291960" progId="Equation.DSMT4">
                  <p:embed/>
                </p:oleObj>
              </mc:Choice>
              <mc:Fallback>
                <p:oleObj name="Equation" r:id="rId5" imgW="1574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248" y="2035792"/>
                        <a:ext cx="1574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688608" y="2479344"/>
          <a:ext cx="129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7" imgW="1295280" imgH="469800" progId="Equation.DSMT4">
                  <p:embed/>
                </p:oleObj>
              </mc:Choice>
              <mc:Fallback>
                <p:oleObj name="Equation" r:id="rId7" imgW="12952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608" y="2479344"/>
                        <a:ext cx="129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254956" y="144780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9" imgW="1104840" imgH="291960" progId="Equation.DSMT4">
                  <p:embed/>
                </p:oleObj>
              </mc:Choice>
              <mc:Fallback>
                <p:oleObj name="Equation" r:id="rId9" imgW="11048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956" y="1447800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244152" y="198916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11" imgW="1473120" imgH="838080" progId="Equation.DSMT4">
                  <p:embed/>
                </p:oleObj>
              </mc:Choice>
              <mc:Fallback>
                <p:oleObj name="Equation" r:id="rId11" imgW="14731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4152" y="198916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521656" y="2889912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13" imgW="914400" imgH="838080" progId="Equation.DSMT4">
                  <p:embed/>
                </p:oleObj>
              </mc:Choice>
              <mc:Fallback>
                <p:oleObj name="Equation" r:id="rId13" imgW="9144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656" y="2889912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82304" y="4079544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15" imgW="838080" imgH="380880" progId="Equation.DSMT4">
                  <p:embed/>
                </p:oleObj>
              </mc:Choice>
              <mc:Fallback>
                <p:oleObj name="Equation" r:id="rId15" imgW="8380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04" y="4079544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1510352" y="4024952"/>
          <a:ext cx="55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17" imgW="558720" imgH="469800" progId="Equation.DSMT4">
                  <p:embed/>
                </p:oleObj>
              </mc:Choice>
              <mc:Fallback>
                <p:oleObj name="Equation" r:id="rId17" imgW="55872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352" y="4024952"/>
                        <a:ext cx="55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2147248" y="4000500"/>
          <a:ext cx="3111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tion" r:id="rId19" imgW="3111480" imgH="495000" progId="Equation.DSMT4">
                  <p:embed/>
                </p:oleObj>
              </mc:Choice>
              <mc:Fallback>
                <p:oleObj name="Equation" r:id="rId19" imgW="3111480" imgH="495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4000500"/>
                        <a:ext cx="3111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312392" y="4114800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21" imgW="1282680" imgH="380880" progId="Equation.DSMT4">
                  <p:embed/>
                </p:oleObj>
              </mc:Choice>
              <mc:Fallback>
                <p:oleObj name="Equation" r:id="rId21" imgW="128268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2392" y="4114800"/>
                        <a:ext cx="128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1510352" y="4620904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3" name="Equation" r:id="rId23" imgW="2361960" imgH="838080" progId="Equation.DSMT4">
                  <p:embed/>
                </p:oleObj>
              </mc:Choice>
              <mc:Fallback>
                <p:oleObj name="Equation" r:id="rId23" imgW="236196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352" y="4620904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3935104" y="4800600"/>
          <a:ext cx="129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25" imgW="1295280" imgH="469800" progId="Equation.DSMT4">
                  <p:embed/>
                </p:oleObj>
              </mc:Choice>
              <mc:Fallback>
                <p:oleObj name="Equation" r:id="rId25" imgW="129528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104" y="4800600"/>
                        <a:ext cx="129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Find the volume of the solid with the dimensions indicated. (Use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π</a:t>
            </a:r>
            <a:r>
              <a:rPr lang="en-US" dirty="0"/>
              <a:t> = 3.14.)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On top of the cylinder is a hemisphere (one-half of a sphere). Find the volume of the cylinder and hemisphere and add the results. </a:t>
            </a:r>
          </a:p>
          <a:p>
            <a:endParaRPr lang="en-US" dirty="0"/>
          </a:p>
        </p:txBody>
      </p:sp>
      <p:pic>
        <p:nvPicPr>
          <p:cNvPr id="149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905000"/>
            <a:ext cx="33813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400800" y="1732845"/>
            <a:ext cx="2133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(one-half volume of a sphere) </a:t>
            </a: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549320" y="1197592"/>
          <a:ext cx="1346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3" imgW="1346040" imgH="393480" progId="Equation.DSMT4">
                  <p:embed/>
                </p:oleObj>
              </mc:Choice>
              <mc:Fallback>
                <p:oleObj name="Equation" r:id="rId3" imgW="13460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320" y="1197592"/>
                        <a:ext cx="1346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918470"/>
              </p:ext>
            </p:extLst>
          </p:nvPr>
        </p:nvGraphicFramePr>
        <p:xfrm>
          <a:off x="514350" y="1711325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2" name="Equation" r:id="rId5" imgW="1257120" imgH="380880" progId="Equation.DSMT4">
                  <p:embed/>
                </p:oleObj>
              </mc:Choice>
              <mc:Fallback>
                <p:oleObj name="Equation" r:id="rId5" imgW="12571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711325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3400" y="2334904"/>
          <a:ext cx="2209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name="Equation" r:id="rId7" imgW="2209680" imgH="571320" progId="Equation.DSMT4">
                  <p:embed/>
                </p:oleObj>
              </mc:Choice>
              <mc:Fallback>
                <p:oleObj name="Equation" r:id="rId7" imgW="22096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34904"/>
                        <a:ext cx="2209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851848" y="2959100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4" name="Equation" r:id="rId9" imgW="1676160" imgH="469800" progId="Equation.DSMT4">
                  <p:embed/>
                </p:oleObj>
              </mc:Choice>
              <mc:Fallback>
                <p:oleObj name="Equation" r:id="rId9" imgW="16761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848" y="2959100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216400" y="1205552"/>
          <a:ext cx="1803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5" name="Equation" r:id="rId11" imgW="1803240" imgH="368280" progId="Equation.DSMT4">
                  <p:embed/>
                </p:oleObj>
              </mc:Choice>
              <mc:Fallback>
                <p:oleObj name="Equation" r:id="rId11" imgW="180324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1205552"/>
                        <a:ext cx="1803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408408"/>
              </p:ext>
            </p:extLst>
          </p:nvPr>
        </p:nvGraphicFramePr>
        <p:xfrm>
          <a:off x="4165600" y="170338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6" name="Equation" r:id="rId13" imgW="1726920" imgH="838080" progId="Equation.DSMT4">
                  <p:embed/>
                </p:oleObj>
              </mc:Choice>
              <mc:Fallback>
                <p:oleObj name="Equation" r:id="rId13" imgW="17269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170338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4191000" y="2604448"/>
          <a:ext cx="226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7" name="Equation" r:id="rId15" imgW="2260440" imgH="838080" progId="Equation.DSMT4">
                  <p:embed/>
                </p:oleObj>
              </mc:Choice>
              <mc:Fallback>
                <p:oleObj name="Equation" r:id="rId15" imgW="226044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604448"/>
                        <a:ext cx="226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482152" y="3510888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8" name="Equation" r:id="rId17" imgW="1854000" imgH="469800" progId="Equation.DSMT4">
                  <p:embed/>
                </p:oleObj>
              </mc:Choice>
              <mc:Fallback>
                <p:oleObj name="Equation" r:id="rId17" imgW="185400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2152" y="3510888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533400" y="3870280"/>
          <a:ext cx="1981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9" name="Equation" r:id="rId19" imgW="1981080" imgH="304560" progId="Equation.DSMT4">
                  <p:embed/>
                </p:oleObj>
              </mc:Choice>
              <mc:Fallback>
                <p:oleObj name="Equation" r:id="rId19" imgW="198108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70280"/>
                        <a:ext cx="1981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851848" y="4384344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0" name="Equation" r:id="rId21" imgW="1638000" imgH="469800" progId="Equation.DSMT4">
                  <p:embed/>
                </p:oleObj>
              </mc:Choice>
              <mc:Fallback>
                <p:oleObj name="Equation" r:id="rId21" imgW="1638000" imgH="46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848" y="4384344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547048" y="4912056"/>
          <a:ext cx="1905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1" name="Equation" r:id="rId23" imgW="1904760" imgH="533160" progId="Equation.DSMT4">
                  <p:embed/>
                </p:oleObj>
              </mc:Choice>
              <mc:Fallback>
                <p:oleObj name="Equation" r:id="rId23" imgW="190476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4912056"/>
                        <a:ext cx="1905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851848" y="5536252"/>
          <a:ext cx="160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2" name="Equation" r:id="rId25" imgW="1600200" imgH="469800" progId="Equation.DSMT4">
                  <p:embed/>
                </p:oleObj>
              </mc:Choice>
              <mc:Fallback>
                <p:oleObj name="Equation" r:id="rId25" imgW="160020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848" y="5536252"/>
                        <a:ext cx="1600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2819400" y="5661356"/>
          <a:ext cx="1358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3" name="Equation" r:id="rId27" imgW="1358640" imgH="241200" progId="Equation.DSMT4">
                  <p:embed/>
                </p:oleObj>
              </mc:Choice>
              <mc:Fallback>
                <p:oleObj name="Equation" r:id="rId27" imgW="1358640" imgH="241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661356"/>
                        <a:ext cx="1358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Find the perimeter and area of the circle with the given radius length.</a:t>
            </a:r>
          </a:p>
          <a:p>
            <a:pPr>
              <a:tabLst>
                <a:tab pos="457200" algn="l"/>
                <a:tab pos="4114800" algn="l"/>
                <a:tab pos="4572000" algn="l"/>
              </a:tabLst>
            </a:pPr>
            <a:r>
              <a:rPr lang="da-DK" b="1" dirty="0">
                <a:solidFill>
                  <a:srgbClr val="000000"/>
                </a:solidFill>
              </a:rPr>
              <a:t>1.	</a:t>
            </a:r>
            <a:r>
              <a:rPr lang="da-DK" dirty="0">
                <a:solidFill>
                  <a:srgbClr val="000000"/>
                </a:solidFill>
              </a:rPr>
              <a:t>11 mm</a:t>
            </a:r>
            <a:r>
              <a:rPr lang="da-DK" b="1" dirty="0">
                <a:solidFill>
                  <a:srgbClr val="000000"/>
                </a:solidFill>
              </a:rPr>
              <a:t>	2.	</a:t>
            </a:r>
            <a:r>
              <a:rPr lang="da-DK" dirty="0">
                <a:solidFill>
                  <a:srgbClr val="000000"/>
                </a:solidFill>
              </a:rPr>
              <a:t>3.8 yd </a:t>
            </a:r>
          </a:p>
          <a:p>
            <a:r>
              <a:rPr lang="en-US" dirty="0">
                <a:solidFill>
                  <a:srgbClr val="000000"/>
                </a:solidFill>
              </a:rPr>
              <a:t>Find the volume of the following figures.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A cube with sides measuring 5 cm.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A rectangular solid with length 1.5 in., width 4 in., and height 10 in.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63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5.	</a:t>
            </a:r>
            <a:r>
              <a:rPr lang="en-US" dirty="0">
                <a:solidFill>
                  <a:srgbClr val="000000"/>
                </a:solidFill>
              </a:rPr>
              <a:t>A sphere with radius 3 cm.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6.	</a:t>
            </a:r>
            <a:r>
              <a:rPr lang="en-US" dirty="0">
                <a:solidFill>
                  <a:srgbClr val="000000"/>
                </a:solidFill>
              </a:rPr>
              <a:t>A right circular cone with radius 20 mm and height 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	9 mm.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da-DK" b="1" dirty="0"/>
              <a:t>1.	</a:t>
            </a:r>
            <a:r>
              <a:rPr lang="da-DK" dirty="0">
                <a:solidFill>
                  <a:srgbClr val="FF0000"/>
                </a:solidFill>
              </a:rPr>
              <a:t>69.08 mm; 379.94 mm</a:t>
            </a:r>
            <a:r>
              <a:rPr lang="da-DK" baseline="30000" dirty="0">
                <a:solidFill>
                  <a:srgbClr val="FF0000"/>
                </a:solidFill>
              </a:rPr>
              <a:t>2</a:t>
            </a:r>
            <a:r>
              <a:rPr lang="da-DK" dirty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da-DK" b="1" dirty="0"/>
              <a:t>2.	</a:t>
            </a:r>
            <a:r>
              <a:rPr lang="da-DK" dirty="0">
                <a:solidFill>
                  <a:srgbClr val="FF0000"/>
                </a:solidFill>
              </a:rPr>
              <a:t>23.864 yd; 45.3416 yd</a:t>
            </a:r>
            <a:r>
              <a:rPr lang="da-DK" baseline="30000" dirty="0">
                <a:solidFill>
                  <a:srgbClr val="FF0000"/>
                </a:solidFill>
              </a:rPr>
              <a:t>2</a:t>
            </a:r>
            <a:r>
              <a:rPr lang="da-DK" dirty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125 cm</a:t>
            </a:r>
            <a:r>
              <a:rPr lang="en-US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60 in.</a:t>
            </a:r>
            <a:r>
              <a:rPr lang="en-US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/>
              <a:t>5.	</a:t>
            </a:r>
            <a:r>
              <a:rPr lang="en-US" dirty="0">
                <a:solidFill>
                  <a:srgbClr val="FF0000"/>
                </a:solidFill>
              </a:rPr>
              <a:t>113.04 cm</a:t>
            </a:r>
            <a:r>
              <a:rPr lang="en-US" baseline="30000" dirty="0">
                <a:solidFill>
                  <a:srgbClr val="FF0000"/>
                </a:solidFill>
              </a:rPr>
              <a:t>3</a:t>
            </a:r>
            <a:r>
              <a:rPr lang="en-US" b="1" dirty="0"/>
              <a:t>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/>
              <a:t>6.	</a:t>
            </a:r>
            <a:r>
              <a:rPr lang="en-US" dirty="0">
                <a:solidFill>
                  <a:srgbClr val="FF0000"/>
                </a:solidFill>
              </a:rPr>
              <a:t>3768 mm</a:t>
            </a:r>
            <a:r>
              <a:rPr lang="en-US" baseline="30000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Circumference and Area of a Circle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>
              <a:lnSpc>
                <a:spcPts val="3200"/>
              </a:lnSpc>
            </a:pPr>
            <a:r>
              <a:rPr lang="en-US" b="1" dirty="0">
                <a:solidFill>
                  <a:srgbClr val="000000"/>
                </a:solidFill>
              </a:rPr>
              <a:t>Important Terms and Definitions for Circles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Circle: </a:t>
            </a:r>
            <a:r>
              <a:rPr lang="en-US" dirty="0">
                <a:solidFill>
                  <a:srgbClr val="000000"/>
                </a:solidFill>
              </a:rPr>
              <a:t>The set of all points in a plane that are some fixed distance from a fixed point called 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Radius: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fixed distance from the center of a circle to any point on the circle. (The letter </a:t>
            </a:r>
            <a:r>
              <a:rPr lang="en-US" i="1" dirty="0">
                <a:solidFill>
                  <a:srgbClr val="000000"/>
                </a:solidFill>
              </a:rPr>
              <a:t>r </a:t>
            </a:r>
            <a:r>
              <a:rPr lang="en-US" dirty="0">
                <a:solidFill>
                  <a:srgbClr val="000000"/>
                </a:solidFill>
              </a:rPr>
              <a:t>is used to represent the radius of a circle.)</a:t>
            </a:r>
            <a:endParaRPr lang="en-US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Circumference and Area of a Circle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>
              <a:lnSpc>
                <a:spcPts val="3200"/>
              </a:lnSpc>
            </a:pPr>
            <a:r>
              <a:rPr lang="en-US" b="1" dirty="0">
                <a:solidFill>
                  <a:srgbClr val="000000"/>
                </a:solidFill>
              </a:rPr>
              <a:t>Important Terms and Definitions for Circles  (cont.)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Diameter: </a:t>
            </a:r>
            <a:r>
              <a:rPr lang="en-US" dirty="0">
                <a:solidFill>
                  <a:srgbClr val="000000"/>
                </a:solidFill>
              </a:rPr>
              <a:t>The distance from one point on a circle through the center to the point directly opposite it. (The letter </a:t>
            </a:r>
            <a:r>
              <a:rPr lang="en-US" i="1" dirty="0">
                <a:solidFill>
                  <a:srgbClr val="000000"/>
                </a:solidFill>
              </a:rPr>
              <a:t>d </a:t>
            </a:r>
            <a:r>
              <a:rPr lang="en-US" dirty="0">
                <a:solidFill>
                  <a:srgbClr val="000000"/>
                </a:solidFill>
              </a:rPr>
              <a:t>is used to represent the diameter of a circle.)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Circumference and Area of a Circle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Important Terms and Definitions for Circles (cont.)</a:t>
            </a: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C00000"/>
                </a:solidFill>
              </a:rPr>
              <a:t>Circumference: </a:t>
            </a:r>
            <a:r>
              <a:rPr lang="en-US" dirty="0">
                <a:solidFill>
                  <a:srgbClr val="000000"/>
                </a:solidFill>
              </a:rPr>
              <a:t>The perimeter of a circle. </a:t>
            </a:r>
          </a:p>
        </p:txBody>
      </p:sp>
      <p:pic>
        <p:nvPicPr>
          <p:cNvPr id="124930" name="Picture 2" descr="E:\Book work\BAM PPT\BAM_Chapter_5\Ch_5_Sec-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57550" y="2590800"/>
            <a:ext cx="2628900" cy="2600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Circumference and Area of a Circle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91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Formulas for Circles </a:t>
            </a:r>
          </a:p>
          <a:p>
            <a:pPr>
              <a:tabLst>
                <a:tab pos="3200400" algn="l"/>
              </a:tabLst>
            </a:pPr>
            <a:r>
              <a:rPr lang="en-US" dirty="0">
                <a:solidFill>
                  <a:srgbClr val="000000"/>
                </a:solidFill>
              </a:rPr>
              <a:t>For circumference:	</a:t>
            </a:r>
          </a:p>
          <a:p>
            <a:pPr>
              <a:spcBef>
                <a:spcPts val="1800"/>
              </a:spcBef>
              <a:tabLst>
                <a:tab pos="3200400" algn="l"/>
              </a:tabLst>
            </a:pPr>
            <a:r>
              <a:rPr lang="en-US" dirty="0">
                <a:solidFill>
                  <a:srgbClr val="000000"/>
                </a:solidFill>
              </a:rPr>
              <a:t>For area: 	</a:t>
            </a:r>
          </a:p>
        </p:txBody>
      </p:sp>
      <p:graphicFrame>
        <p:nvGraphicFramePr>
          <p:cNvPr id="12800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802940"/>
              </p:ext>
            </p:extLst>
          </p:nvPr>
        </p:nvGraphicFramePr>
        <p:xfrm>
          <a:off x="3422650" y="1905000"/>
          <a:ext cx="318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3187440" imgH="393480" progId="Equation.DSMT4">
                  <p:embed/>
                </p:oleObj>
              </mc:Choice>
              <mc:Fallback>
                <p:oleObj name="Equation" r:id="rId3" imgW="318744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1905000"/>
                        <a:ext cx="3187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260995"/>
              </p:ext>
            </p:extLst>
          </p:nvPr>
        </p:nvGraphicFramePr>
        <p:xfrm>
          <a:off x="3409950" y="2476500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1079280" imgH="380880" progId="Equation.DSMT4">
                  <p:embed/>
                </p:oleObj>
              </mc:Choice>
              <mc:Fallback>
                <p:oleObj name="Equation" r:id="rId5" imgW="1079280" imgH="380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2476500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Circumference and Area of a Circle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11785"/>
          </a:xfr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dirty="0">
                <a:solidFill>
                  <a:srgbClr val="000000"/>
                </a:solidFill>
              </a:rPr>
              <a:t> is the symbol used for the constant 3.1415926535…. This number is an infinite non-repeating decimal (an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irrational number</a:t>
            </a:r>
            <a:r>
              <a:rPr lang="en-US" dirty="0">
                <a:solidFill>
                  <a:srgbClr val="000000"/>
                </a:solidFill>
              </a:rPr>
              <a:t>). For our purposes, we will use </a:t>
            </a:r>
          </a:p>
          <a:p>
            <a:pPr>
              <a:spcBef>
                <a:spcPts val="0"/>
              </a:spcBef>
            </a:pP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dirty="0">
                <a:solidFill>
                  <a:srgbClr val="000000"/>
                </a:solidFill>
              </a:rPr>
              <a:t> = 3.14 (accurate to hundredths). However, you should always be aware that 3.14 is only an approximation for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dirty="0">
                <a:solidFill>
                  <a:srgbClr val="000000"/>
                </a:solidFill>
              </a:rPr>
              <a:t> and that the related answers are only approximations.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b="1" dirty="0"/>
              <a:t>a. </a:t>
            </a:r>
            <a:r>
              <a:rPr lang="en-US" dirty="0"/>
              <a:t>the circumference and</a:t>
            </a:r>
            <a:r>
              <a:rPr lang="en-US" b="1" dirty="0"/>
              <a:t> b. </a:t>
            </a:r>
            <a:r>
              <a:rPr lang="en-US" dirty="0"/>
              <a:t>the area of a circle with a radius of </a:t>
            </a:r>
            <a:r>
              <a:rPr lang="en-US" dirty="0">
                <a:solidFill>
                  <a:srgbClr val="0000FF"/>
                </a:solidFill>
              </a:rPr>
              <a:t>6 ft</a:t>
            </a:r>
            <a:r>
              <a:rPr lang="en-US" dirty="0"/>
              <a:t>. </a:t>
            </a:r>
          </a:p>
          <a:p>
            <a:r>
              <a:rPr lang="en-US" b="1" dirty="0"/>
              <a:t>Solution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Using the formula for circumference:</a:t>
            </a:r>
          </a:p>
          <a:p>
            <a:endParaRPr lang="en-US" dirty="0"/>
          </a:p>
          <a:p>
            <a:endParaRPr lang="en-US" dirty="0"/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dirty="0"/>
              <a:t>	The circumference is </a:t>
            </a:r>
            <a:r>
              <a:rPr lang="en-US" dirty="0">
                <a:solidFill>
                  <a:srgbClr val="FF0000"/>
                </a:solidFill>
              </a:rPr>
              <a:t>37.68 ft</a:t>
            </a:r>
            <a:r>
              <a:rPr lang="en-US" dirty="0"/>
              <a:t>.</a:t>
            </a:r>
          </a:p>
        </p:txBody>
      </p:sp>
      <p:pic>
        <p:nvPicPr>
          <p:cNvPr id="125955" name="Picture 3" descr="E:\Book work\BAM PPT\BAM_Chapter_5\Ch_5_Sec-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3124200"/>
            <a:ext cx="2400300" cy="2400300"/>
          </a:xfrm>
          <a:prstGeom prst="rect">
            <a:avLst/>
          </a:prstGeom>
          <a:noFill/>
        </p:spPr>
      </p:pic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495685"/>
              </p:ext>
            </p:extLst>
          </p:nvPr>
        </p:nvGraphicFramePr>
        <p:xfrm>
          <a:off x="1885950" y="34290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4" imgW="1117440" imgH="291960" progId="Equation.DSMT4">
                  <p:embed/>
                </p:oleObj>
              </mc:Choice>
              <mc:Fallback>
                <p:oleObj name="Equation" r:id="rId4" imgW="1117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34290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904106" y="4038600"/>
          <a:ext cx="184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6" imgW="1841400" imgH="291960" progId="Equation.DSMT4">
                  <p:embed/>
                </p:oleObj>
              </mc:Choice>
              <mc:Fallback>
                <p:oleObj name="Equation" r:id="rId6" imgW="1841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4106" y="4038600"/>
                        <a:ext cx="184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788484" y="402889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8" imgW="1104840" imgH="291960" progId="Equation.DSMT4">
                  <p:embed/>
                </p:oleObj>
              </mc:Choice>
              <mc:Fallback>
                <p:oleObj name="Equation" r:id="rId8" imgW="1104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8484" y="4028890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Using the formula for area: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  <a:p>
            <a:pPr>
              <a:tabLst>
                <a:tab pos="457200" algn="l"/>
              </a:tabLst>
            </a:pPr>
            <a:r>
              <a:rPr lang="en-US" dirty="0"/>
              <a:t>	The area is </a:t>
            </a:r>
            <a:r>
              <a:rPr lang="en-US" dirty="0">
                <a:solidFill>
                  <a:srgbClr val="FF0000"/>
                </a:solidFill>
              </a:rPr>
              <a:t>113.04 ft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688860"/>
              </p:ext>
            </p:extLst>
          </p:nvPr>
        </p:nvGraphicFramePr>
        <p:xfrm>
          <a:off x="2328863" y="2016125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" imgW="1079280" imgH="380880" progId="Equation.DSMT4">
                  <p:embed/>
                </p:oleObj>
              </mc:Choice>
              <mc:Fallback>
                <p:oleObj name="Equation" r:id="rId3" imgW="1079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2016125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340684" y="2688516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5" imgW="1650960" imgH="380880" progId="Equation.DSMT4">
                  <p:embed/>
                </p:oleObj>
              </mc:Choice>
              <mc:Fallback>
                <p:oleObj name="Equation" r:id="rId5" imgW="1650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684" y="2688516"/>
                        <a:ext cx="165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040542" y="2777262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7" imgW="1434960" imgH="291960" progId="Equation.DSMT4">
                  <p:embed/>
                </p:oleObj>
              </mc:Choice>
              <mc:Fallback>
                <p:oleObj name="Equation" r:id="rId7" imgW="1434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0542" y="2777262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499100" y="2777262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9" imgW="1282680" imgH="291960" progId="Equation.DSMT4">
                  <p:embed/>
                </p:oleObj>
              </mc:Choice>
              <mc:Fallback>
                <p:oleObj name="Equation" r:id="rId9" imgW="1282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2777262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636</Words>
  <Application>Microsoft Office PowerPoint</Application>
  <PresentationFormat>On-screen Show (4:3)</PresentationFormat>
  <Paragraphs>108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Calibri</vt:lpstr>
      <vt:lpstr>Cambria Math</vt:lpstr>
      <vt:lpstr>Arial</vt:lpstr>
      <vt:lpstr>Symbol</vt:lpstr>
      <vt:lpstr>Courier New</vt:lpstr>
      <vt:lpstr>Office Theme</vt:lpstr>
      <vt:lpstr>MathType 6.0 Equation</vt:lpstr>
      <vt:lpstr>Equation</vt:lpstr>
      <vt:lpstr>Section 5.7</vt:lpstr>
      <vt:lpstr>Objectives</vt:lpstr>
      <vt:lpstr>Finding the Circumference and Area of a Circle </vt:lpstr>
      <vt:lpstr>Finding the Circumference and Area of a Circle </vt:lpstr>
      <vt:lpstr>Finding the Circumference and Area of a Circle </vt:lpstr>
      <vt:lpstr>Finding the Circumference and Area of a Circle </vt:lpstr>
      <vt:lpstr>Finding the Circumference and Area of a Circle </vt:lpstr>
      <vt:lpstr>Example 1</vt:lpstr>
      <vt:lpstr>Example 1 (cont.)</vt:lpstr>
      <vt:lpstr>Example 2</vt:lpstr>
      <vt:lpstr>Example 2 (cont.)</vt:lpstr>
      <vt:lpstr>Example 3</vt:lpstr>
      <vt:lpstr>Example 3 (cont.)</vt:lpstr>
      <vt:lpstr>Example 4</vt:lpstr>
      <vt:lpstr>Example 4 (cont.)</vt:lpstr>
      <vt:lpstr>Formulas for Volume </vt:lpstr>
      <vt:lpstr>Formulas for Volume </vt:lpstr>
      <vt:lpstr>Example 5 </vt:lpstr>
      <vt:lpstr>Example 5 (cont.) </vt:lpstr>
      <vt:lpstr>Example 5 (cont.) </vt:lpstr>
      <vt:lpstr>Example 6 </vt:lpstr>
      <vt:lpstr>Example 6 (cont.) </vt:lpstr>
      <vt:lpstr>Practice Problems </vt:lpstr>
      <vt:lpstr>Practice Problems </vt:lpstr>
      <vt:lpstr>Practice Problem Answers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nagesh</cp:lastModifiedBy>
  <cp:revision>41</cp:revision>
  <dcterms:created xsi:type="dcterms:W3CDTF">2013-04-26T14:43:13Z</dcterms:created>
  <dcterms:modified xsi:type="dcterms:W3CDTF">2018-09-04T11:19:41Z</dcterms:modified>
</cp:coreProperties>
</file>