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2" r:id="rId6"/>
    <p:sldId id="265" r:id="rId7"/>
    <p:sldId id="268" r:id="rId8"/>
    <p:sldId id="270" r:id="rId9"/>
    <p:sldId id="273" r:id="rId10"/>
    <p:sldId id="275" r:id="rId11"/>
    <p:sldId id="276" r:id="rId12"/>
    <p:sldId id="277" r:id="rId13"/>
    <p:sldId id="279" r:id="rId14"/>
    <p:sldId id="278" r:id="rId15"/>
    <p:sldId id="291" r:id="rId16"/>
    <p:sldId id="292" r:id="rId17"/>
    <p:sldId id="280" r:id="rId18"/>
    <p:sldId id="281" r:id="rId19"/>
    <p:sldId id="282" r:id="rId20"/>
    <p:sldId id="283" r:id="rId21"/>
    <p:sldId id="284" r:id="rId22"/>
    <p:sldId id="285" r:id="rId23"/>
    <p:sldId id="287" r:id="rId24"/>
    <p:sldId id="288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Linear Equations in Two Variables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3</a:t>
            </a:r>
            <a:r>
              <a:rPr dirty="0"/>
              <a:t>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The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𝑥</m:t>
                    </m:r>
                  </m:oMath>
                </a14:m>
                <a:r>
                  <a:t>- and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𝑦</m:t>
                    </m:r>
                  </m:oMath>
                </a14:m>
                <a:r>
                  <a:t>-Intercepts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Given a graph in the Cartesian plane, any point where the graph intersects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is called an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sz="2800" b="1" dirty="0"/>
                  <a:t>-intercept </a:t>
                </a:r>
                <a:r>
                  <a:rPr sz="2800" dirty="0"/>
                  <a:t>and any point where the graph intersects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-axis is called a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sz="2800" b="1" dirty="0"/>
                  <a:t>-intercept</a:t>
                </a:r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-intercepts are of the form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sz="2800" dirty="0"/>
                  <a:t> and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-intercepts are of the form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(0,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Finding Intercepts and Graphing Linear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Find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-intercepts of the </a:t>
                </a:r>
                <a:r>
                  <a:rPr lang="en-US" sz="2800" dirty="0"/>
                  <a:t>given</a:t>
                </a:r>
                <a:r>
                  <a:rPr sz="2800" dirty="0"/>
                  <a:t> equations, and </a:t>
                </a:r>
                <a:r>
                  <a:rPr lang="en-US" sz="2800" dirty="0"/>
                  <a:t>sketch </a:t>
                </a:r>
                <a:r>
                  <a:rPr sz="2800" dirty="0"/>
                  <a:t>the</a:t>
                </a:r>
                <a:r>
                  <a:rPr lang="en-US" sz="2800" dirty="0"/>
                  <a:t>ir</a:t>
                </a:r>
                <a:r>
                  <a:rPr sz="2800" dirty="0"/>
                  <a:t> graph</a:t>
                </a:r>
                <a:r>
                  <a:rPr lang="en-US" sz="2800" dirty="0"/>
                  <a:t>s</a:t>
                </a:r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−4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Finding Intercepts and Graphing Linear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To </a:t>
                </a:r>
                <a:r>
                  <a:rPr lang="en-US" sz="2800" dirty="0"/>
                  <a:t>find the two intercepts, first set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equal to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 and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ctr"/>
                <a:r>
                  <a:rPr lang="en-US" dirty="0"/>
                  <a:t>​</a:t>
                </a:r>
              </a:p>
              <a:p>
                <a:pPr algn="ctr"/>
                <a:r>
                  <a:rPr lang="en-US" dirty="0"/>
                  <a:t>​</a:t>
                </a:r>
              </a:p>
              <a:p>
                <a:pPr algn="l">
                  <a:defRPr sz="2800"/>
                </a:pPr>
                <a:endParaRPr lang="en-US" dirty="0"/>
              </a:p>
              <a:p>
                <a:pPr algn="l">
                  <a:defRPr sz="2800"/>
                </a:pPr>
                <a:endParaRPr lang="en-US" dirty="0"/>
              </a:p>
              <a:p>
                <a:pPr algn="l">
                  <a:defRPr sz="2800"/>
                </a:pPr>
                <a:endParaRPr lang="en-US" dirty="0"/>
              </a:p>
              <a:p>
                <a:pPr algn="l">
                  <a:defRPr sz="2800"/>
                </a:pPr>
                <a:r>
                  <a:rPr lang="en-US" dirty="0"/>
                  <a:t>​​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5899586"/>
                  </p:ext>
                </p:extLst>
              </p:nvPr>
            </p:nvGraphicFramePr>
            <p:xfrm>
              <a:off x="3276600" y="2767584"/>
              <a:ext cx="2590800" cy="14996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76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ar-A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ar-AE"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ar-AE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lang="ar-AE"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>
                                  <a:latin typeface="Cambria Math"/>
                                </a:rPr>
                                <m:t>12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5899586"/>
                  </p:ext>
                </p:extLst>
              </p:nvPr>
            </p:nvGraphicFramePr>
            <p:xfrm>
              <a:off x="3276600" y="2767584"/>
              <a:ext cx="2590800" cy="14996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76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3415" r="-54348" b="-2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84000" t="-13415" b="-2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3415" r="-54348" b="-1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84000" t="-113415" b="-1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415" r="-54348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84000" t="-213415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Finding Intercepts and Graphing Linear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Then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equal to </a:t>
                </a:r>
                <a:r>
                  <a:rPr lang="en-US" dirty="0">
                    <a:latin typeface="Cambria Math"/>
                  </a:rPr>
                  <a:t>0</a:t>
                </a:r>
                <a:r>
                  <a:rPr lang="en-US" dirty="0"/>
                  <a:t> and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gives us the coordinates of the two intercepts,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-intercept: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(0,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-intercept: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lang="en-US" dirty="0"/>
                  <a:t>, which we plot in Figure 1. Once we have plotted the intercepts, drawing a straight line through them gives us the graph of the equation.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477478"/>
                  </p:ext>
                </p:extLst>
              </p:nvPr>
            </p:nvGraphicFramePr>
            <p:xfrm>
              <a:off x="3276600" y="1752600"/>
              <a:ext cx="2590800" cy="14996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76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ar-A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lang="ar-AE"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>
                                  <a:latin typeface="Cambria Math"/>
                                </a:rPr>
                                <m:t>12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sz="2800" i="1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477478"/>
                  </p:ext>
                </p:extLst>
              </p:nvPr>
            </p:nvGraphicFramePr>
            <p:xfrm>
              <a:off x="3276600" y="1752600"/>
              <a:ext cx="2590800" cy="14996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76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2195" r="-54348" b="-2378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84000" t="-12195" b="-2378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0843" r="-54348" b="-134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84000" t="-110843" b="-1349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415" r="-54348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84000" t="-213415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Finding Intercepts and Graphing Linear Equations (cont.)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886200" y="5564982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831CEF-6BFB-4DE2-9C48-F7301B1D081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55211"/>
            <a:ext cx="4572000" cy="4572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Finding Intercepts and Graphing Linear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Again, find the two intercepts by setting the appropriate variables equal to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.</a:t>
                </a:r>
                <a:br>
                  <a:rPr lang="en-US" sz="2800" dirty="0"/>
                </a:br>
                <a:br>
                  <a:rPr lang="en-US" sz="2800" dirty="0"/>
                </a:br>
                <a:br>
                  <a:rPr lang="en-US" sz="2800" dirty="0"/>
                </a:br>
                <a:br>
                  <a:rPr lang="en-US" sz="2800" dirty="0"/>
                </a:br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S</a:t>
                </a:r>
                <a:r>
                  <a:rPr dirty="0"/>
                  <a:t>olving the resulting equations in one variable yields the intercept solutions,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-intercept: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(0,5)</m:t>
                    </m:r>
                  </m:oMath>
                </a14:m>
                <a:r>
                  <a:rPr dirty="0"/>
                  <a:t> and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-intercept: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(2,0)</m:t>
                    </m:r>
                  </m:oMath>
                </a14:m>
                <a:r>
                  <a:rPr dirty="0"/>
                  <a:t>. Plot the two intercepts, then draw the line passing through these two points.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5151732"/>
                  </p:ext>
                </p:extLst>
              </p:nvPr>
            </p:nvGraphicFramePr>
            <p:xfrm>
              <a:off x="1447800" y="2057400"/>
              <a:ext cx="27432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4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3−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sz="2000">
                                  <a:latin typeface="Cambria Math"/>
                                </a:rPr>
                                <m:t>+2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=7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5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=10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5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sz="2000">
                                  <a:latin typeface="Cambria Math"/>
                                </a:rPr>
                                <m:t>+2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=10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=5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5151732"/>
                  </p:ext>
                </p:extLst>
              </p:nvPr>
            </p:nvGraphicFramePr>
            <p:xfrm>
              <a:off x="1447800" y="2057400"/>
              <a:ext cx="27432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33432" b="-3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99115" b="-31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98684" r="-33432" b="-21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99115" t="-98684" b="-21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01333" r="-33432" b="-1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99115" t="-201333" b="-1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01333" r="-33432" b="-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99115" t="-301333" b="-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2099164"/>
                  </p:ext>
                </p:extLst>
              </p:nvPr>
            </p:nvGraphicFramePr>
            <p:xfrm>
              <a:off x="5029200" y="2057400"/>
              <a:ext cx="28194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4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3−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sz="2000">
                                  <a:latin typeface="Cambria Math"/>
                                </a:rPr>
                                <m:t>+2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=7</m:t>
                              </m:r>
                            </m:oMath>
                          </a14:m>
                          <a:endParaRPr sz="20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5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=10</m:t>
                              </m:r>
                            </m:oMath>
                          </a14:m>
                          <a:endParaRPr sz="20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5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=10</m:t>
                              </m:r>
                            </m:oMath>
                          </a14:m>
                          <a:endParaRPr sz="20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2099164"/>
                  </p:ext>
                </p:extLst>
              </p:nvPr>
            </p:nvGraphicFramePr>
            <p:xfrm>
              <a:off x="5029200" y="2057400"/>
              <a:ext cx="28194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r="-36982" b="-3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270400" b="-31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98684" r="-36982" b="-21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270400" t="-98684" b="-21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201333" r="-36982" b="-1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270400" t="-201333" b="-1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301333" r="-36982" b="-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270400" t="-301333" b="-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06173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Finding Intercepts and Graphing Linear Equations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88D2A4-1E84-4563-9645-F6BEE3CA14F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82674"/>
            <a:ext cx="4572000" cy="4572000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886200" y="5564982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2</a:t>
            </a:r>
          </a:p>
        </p:txBody>
      </p:sp>
    </p:spTree>
    <p:extLst>
      <p:ext uri="{BB962C8B-B14F-4D97-AF65-F5344CB8AC3E}">
        <p14:creationId xmlns:p14="http://schemas.microsoft.com/office/powerpoint/2010/main" val="1455041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Graphing Horizontal and Vertical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Graph the following equations.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Horizontal and Vertical Lines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first step is to divide both sides by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, leaving the simple equation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.</a:t>
                </a:r>
                <a:br>
                  <a:rPr lang="en-US" sz="2800" dirty="0"/>
                </a:br>
                <a:br>
                  <a:rPr lang="en-US" sz="2800" dirty="0"/>
                </a:br>
                <a:br>
                  <a:rPr lang="en-US" sz="2800" dirty="0"/>
                </a:br>
                <a:br>
                  <a:rPr lang="en-US" sz="2800" dirty="0"/>
                </a:br>
                <a:br>
                  <a:rPr lang="en-US" sz="2800" dirty="0"/>
                </a:br>
                <a:r>
                  <a:rPr sz="2800" dirty="0"/>
                  <a:t>The graph of this equation is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-axis, as all ordered pairs on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-axis have 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-coordinate of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963" b="-3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7146504"/>
                  </p:ext>
                </p:extLst>
              </p:nvPr>
            </p:nvGraphicFramePr>
            <p:xfrm>
              <a:off x="3962400" y="2810256"/>
              <a:ext cx="1219201" cy="9997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sz="2800" i="1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7146504"/>
                  </p:ext>
                </p:extLst>
              </p:nvPr>
            </p:nvGraphicFramePr>
            <p:xfrm>
              <a:off x="3962400" y="2810256"/>
              <a:ext cx="1219201" cy="9997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3415" r="-127273" b="-1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77876" t="-13415" r="885" b="-1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3415" r="-127273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77876" t="-113415" r="885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Horizontal and Vertical Lines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03B143-505E-46E0-95EB-3AEF834FD02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82674"/>
            <a:ext cx="4572000" cy="4572000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886200" y="5564982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Linear Equations in Two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A </a:t>
                </a:r>
                <a:r>
                  <a:rPr sz="2800" b="1" dirty="0"/>
                  <a:t>linear equation in two variables</a:t>
                </a:r>
                <a:r>
                  <a:rPr sz="2800" dirty="0"/>
                  <a:t>, say the variables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, is an equation that can be written in the form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are constants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are not both zero. This form of such an equation is called the </a:t>
                </a:r>
                <a:r>
                  <a:rPr sz="2800" b="1" dirty="0"/>
                  <a:t>standard form</a:t>
                </a:r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Horizontal and Vertical Lines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is unique in that it has an infinite number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-intercepts (since each point on the graph is on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-axis) and one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-intercept (the origin).</a:t>
                </a:r>
              </a:p>
              <a:p>
                <a:pPr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Similarly, the equation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has an infinite number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-intercepts and one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-intercept.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Horizontal and Vertical Lines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Upon simplifying, </a:t>
                </a:r>
                <a:r>
                  <a:rPr lang="en-US" sz="2800" dirty="0"/>
                  <a:t>note </a:t>
                </a:r>
                <a:r>
                  <a:rPr sz="2800" dirty="0"/>
                  <a:t>that this equation also represents a vertical line, this time passing through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 on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-axis.</a:t>
                </a:r>
              </a:p>
              <a:p>
                <a:pPr algn="ctr"/>
                <a:r>
                  <a:rPr dirty="0"/>
                  <a:t>​</a:t>
                </a:r>
              </a:p>
              <a:p>
                <a:pPr algn="l"/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7002624"/>
                  </p:ext>
                </p:extLst>
              </p:nvPr>
            </p:nvGraphicFramePr>
            <p:xfrm>
              <a:off x="3657600" y="2971800"/>
              <a:ext cx="1828800" cy="121615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=3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628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7002624"/>
                  </p:ext>
                </p:extLst>
              </p:nvPr>
            </p:nvGraphicFramePr>
            <p:xfrm>
              <a:off x="3657600" y="2971800"/>
              <a:ext cx="1828800" cy="121615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2195" r="-59574" b="-16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67857" t="-12195" b="-1609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6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77966" r="-59574" b="-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67857" t="-77966" b="-118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Horizontal and Vertical Lines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FA05F3-D9BA-4A23-80E4-CF36FCB2EE2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82674"/>
            <a:ext cx="4572000" cy="4572000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886200" y="5564982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9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Horizontal and Vertical Lines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We encountered this equation in Example 1b and have already written it in standard form as shown.</a:t>
                </a:r>
                <a:br>
                  <a:rPr lang="en-US" sz="2800" dirty="0"/>
                </a:br>
                <a:br>
                  <a:rPr lang="en-US" sz="2800" dirty="0"/>
                </a:br>
                <a:br>
                  <a:rPr lang="en-US" sz="2800" dirty="0"/>
                </a:br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T</a:t>
                </a:r>
                <a:r>
                  <a:rPr sz="2800" dirty="0"/>
                  <a:t>he graph of this equation is the horizontal line consisting of all those ordered pairs whose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-coordinate is </a:t>
                </a:r>
                <a:r>
                  <a:rPr sz="2800" dirty="0">
                    <a:latin typeface="Cambria Math"/>
                  </a:rPr>
                  <a:t>7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7797268"/>
                  </p:ext>
                </p:extLst>
              </p:nvPr>
            </p:nvGraphicFramePr>
            <p:xfrm>
              <a:off x="2628900" y="2346960"/>
              <a:ext cx="3886201" cy="1005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80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+7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=5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=7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7797268"/>
                  </p:ext>
                </p:extLst>
              </p:nvPr>
            </p:nvGraphicFramePr>
            <p:xfrm>
              <a:off x="2628900" y="2346960"/>
              <a:ext cx="3886201" cy="1005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80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3253" r="-27600" b="-134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362319" t="-13253" b="-1349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4634" r="-27600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362319" t="-114634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Horizontal and Vertical Lines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B3B069-AC42-4185-A304-3452433BE9C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82676"/>
            <a:ext cx="4572000" cy="4572000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810000" y="5562600"/>
            <a:ext cx="15240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10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Linear Equations in Two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Determine if the following equations are linear.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2−4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5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6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Linear Equations in Two Variables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95518658"/>
                  </p:ext>
                </p:extLst>
              </p:nvPr>
            </p:nvGraphicFramePr>
            <p:xfrm>
              <a:off x="820948" y="1645362"/>
              <a:ext cx="8077200" cy="1584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7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2−4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−2+4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First, apply the distributive property.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+4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+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=1+2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Arrange the variables on one side.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+5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=3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Combine like terms. The equation is linear.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95518658"/>
                  </p:ext>
                </p:extLst>
              </p:nvPr>
            </p:nvGraphicFramePr>
            <p:xfrm>
              <a:off x="820948" y="1645362"/>
              <a:ext cx="8077200" cy="1584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7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692" r="-308000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000" t="-7692" r="-300400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061" r="-308000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000" t="-106061" r="-300400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First, apply the distributive property.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9231" r="-308000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000" t="-209231" r="-300400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Arrange the variables on one side.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9231" r="-308000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000" t="-309231" r="-300400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Combine like terms. The equation is linear.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Linear Equations in Two Variables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88403468"/>
                  </p:ext>
                </p:extLst>
              </p:nvPr>
            </p:nvGraphicFramePr>
            <p:xfrm>
              <a:off x="762000" y="1131884"/>
              <a:ext cx="8077200" cy="249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62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24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+7</m:t>
                                  </m:r>
                                </m:e>
                              </m:d>
                              <m:r>
                                <a:rPr sz="20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=5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+14−2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=5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Begin, again, with the distributive property.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5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−5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=−14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Move the variables to one side.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=−14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Combine like terms. The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2000" b="0" dirty="0"/>
                            <a:t> variable disappears, indicating a coefficient of </a:t>
                          </a:r>
                          <a:r>
                            <a:rPr sz="2000" b="0" dirty="0">
                              <a:latin typeface="Cambria Math"/>
                            </a:rPr>
                            <a:t>0</a:t>
                          </a:r>
                          <a:r>
                            <a:rPr sz="2000" b="0" dirty="0"/>
                            <a:t>, but the coefficient on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2000" b="0" dirty="0"/>
                            <a:t> is nonzero, so the equation is still linear.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=7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88403468"/>
                  </p:ext>
                </p:extLst>
              </p:nvPr>
            </p:nvGraphicFramePr>
            <p:xfrm>
              <a:off x="762000" y="1131884"/>
              <a:ext cx="8077200" cy="249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62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24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692" r="-241495" b="-5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9506" t="-7692" r="-478395" b="-5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7692" r="-241495" b="-4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9506" t="-107692" r="-478395" b="-4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Begin, again, with the distributive property.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7692" r="-241495" b="-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9506" t="-207692" r="-478395" b="-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Move the variables to one side.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3030" r="-241495" b="-25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9506" t="-303030" r="-478395" b="-254545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968" t="-92593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77333" r="-241495" b="-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9506" t="-177333" r="-478395" b="-12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Linear Equations in Two Variables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35745441"/>
                  </p:ext>
                </p:extLst>
              </p:nvPr>
            </p:nvGraphicFramePr>
            <p:xfrm>
              <a:off x="838200" y="1066800"/>
              <a:ext cx="7924800" cy="262718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+2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For this equation, we need to separate the fraction into a variable part and a constant part.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Once again, we move all the variables to one side, then combine like terms.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The equation is linear. Note that we could also have begun by clearing the fractions.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35745441"/>
                  </p:ext>
                </p:extLst>
              </p:nvPr>
            </p:nvGraphicFramePr>
            <p:xfrm>
              <a:off x="838200" y="1066800"/>
              <a:ext cx="7924800" cy="262718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348" r="-394677" b="-29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1971" t="-4348" r="-657664" b="-29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For this equation, we need to separate the fraction into a variable part and a constant part.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4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39535" r="-394677" b="-2883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1971" t="-139535" r="-657664" b="-2883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79130" r="-394677" b="-1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1971" t="-179130" r="-657664" b="-1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Once again, we move all the variables to one side, then combine like terms.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79130" r="-394677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1971" t="-279130" r="-657664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The equation is linear. Note that we could also have begun by clearing the fractions.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Linear Equations in Two Variables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4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37154866"/>
                  </p:ext>
                </p:extLst>
              </p:nvPr>
            </p:nvGraphicFramePr>
            <p:xfrm>
              <a:off x="770626" y="1106149"/>
              <a:ext cx="7992374" cy="2529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209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923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9027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7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sz="2000">
                                  <a:latin typeface="Cambria Math"/>
                                </a:rPr>
                                <m:t>+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+3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7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−4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+2+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+3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=−3−2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/>
                            <a:t>After simplifying this equation, we see that the coefficients on both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8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800" dirty="0"/>
                            <a:t> are </a:t>
                          </a:r>
                          <a:r>
                            <a:rPr lang="en-US" sz="1800" dirty="0">
                              <a:latin typeface="Cambria Math"/>
                            </a:rPr>
                            <a:t>0</a:t>
                          </a:r>
                          <a:r>
                            <a:rPr lang="en-US" sz="1800" dirty="0"/>
                            <a:t>. Thus, the equation is not linear.</a:t>
                          </a:r>
                          <a:endParaRPr sz="1800" dirty="0"/>
                        </a:p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Further, the equation simplifies to a false statement, so it actually has no solutions!</a:t>
                          </a: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000" dirty="0"/>
                            <a:t>​</a:t>
                          </a:r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=−5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37154866"/>
                  </p:ext>
                </p:extLst>
              </p:nvPr>
            </p:nvGraphicFramePr>
            <p:xfrm>
              <a:off x="770626" y="1106149"/>
              <a:ext cx="7992374" cy="2529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209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923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9027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692" r="-261433" b="-56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7097" t="-7692" r="-206129" b="-56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7692" r="-261433" b="-46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7097" t="-107692" r="-206129" b="-46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7692" r="-261433" b="-36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7097" t="-207692" r="-206129" b="-36307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5321" t="-47203" b="-52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34112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000" dirty="0"/>
                            <a:t>​</a:t>
                          </a:r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7097" t="-90498" r="-206129" b="-678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Linear Equations in Two Variables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lphaLcPeriod" startAt="5"/>
                  <a:defRPr sz="2800"/>
                </a:pP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𝑦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5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The presence of the cubed term in this already simplified equation makes it not linear.</a:t>
                </a:r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Linear Equations in Two Variables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6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84518217"/>
                  </p:ext>
                </p:extLst>
              </p:nvPr>
            </p:nvGraphicFramePr>
            <p:xfrm>
              <a:off x="762000" y="1115987"/>
              <a:ext cx="8001000" cy="1493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81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0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First, expand the squared binomial term.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+6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−9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6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=9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/>
                            <a:t>In contrast to the last equation, when we simplify this equation the result is linear.</a:t>
                          </a:r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84518217"/>
                  </p:ext>
                </p:extLst>
              </p:nvPr>
            </p:nvGraphicFramePr>
            <p:xfrm>
              <a:off x="762000" y="1115987"/>
              <a:ext cx="8001000" cy="1493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81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692" r="-288462" b="-3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0400" t="-7692" r="-680000" b="-3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 smtClean="0"/>
                            <a:t>First, expand the squared binomial term.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061" r="-2884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0400" t="-106061" r="-68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8261" r="-288462" b="-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0400" t="-118261" r="-680000" b="-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/>
                            <a:t>In contrast to the last equation, when we simplify this equation the result is linear.</a:t>
                          </a:r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1471</Words>
  <Application>Microsoft Office PowerPoint</Application>
  <PresentationFormat>On-screen Show (4:3)</PresentationFormat>
  <Paragraphs>174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Cambria Math</vt:lpstr>
      <vt:lpstr>Courier New</vt:lpstr>
      <vt:lpstr>Arial</vt:lpstr>
      <vt:lpstr>Office Theme</vt:lpstr>
      <vt:lpstr>Section 3.3</vt:lpstr>
      <vt:lpstr>Linear Equations in Two Variables</vt:lpstr>
      <vt:lpstr>Example 1: Linear Equations in Two Variables</vt:lpstr>
      <vt:lpstr>Example 1: Linear Equations in Two Variables (cont.)</vt:lpstr>
      <vt:lpstr>Example 1: Linear Equations in Two Variables (cont.)</vt:lpstr>
      <vt:lpstr>Example 1: Linear Equations in Two Variables (cont.)</vt:lpstr>
      <vt:lpstr>Example 1: Linear Equations in Two Variables (cont.)</vt:lpstr>
      <vt:lpstr>Example 1: Linear Equations in Two Variables (cont.)</vt:lpstr>
      <vt:lpstr>Example 1: Linear Equations in Two Variables (cont.)</vt:lpstr>
      <vt:lpstr>The x- and y-Intercepts</vt:lpstr>
      <vt:lpstr>Example 2: Finding Intercepts and Graphing Linear Equations</vt:lpstr>
      <vt:lpstr>Example 2: Finding Intercepts and Graphing Linear Equations (cont.)</vt:lpstr>
      <vt:lpstr>Example 2: Finding Intercepts and Graphing Linear Equations (cont.)</vt:lpstr>
      <vt:lpstr>Example 2: Finding Intercepts and Graphing Linear Equations (cont.)</vt:lpstr>
      <vt:lpstr>Example 2: Finding Intercepts and Graphing Linear Equations (cont.)</vt:lpstr>
      <vt:lpstr>Example 2: Finding Intercepts and Graphing Linear Equations (cont.)</vt:lpstr>
      <vt:lpstr>Example 3: Graphing Horizontal and Vertical Lines</vt:lpstr>
      <vt:lpstr>Example 3: Graphing Horizontal and Vertical Lines (cont.)</vt:lpstr>
      <vt:lpstr>Example 3: Graphing Horizontal and Vertical Lines (cont.)</vt:lpstr>
      <vt:lpstr>Example 3: Graphing Horizontal and Vertical Lines (cont.)</vt:lpstr>
      <vt:lpstr>Example 3: Graphing Horizontal and Vertical Lines (cont.)</vt:lpstr>
      <vt:lpstr>Example 3: Graphing Horizontal and Vertical Lines (cont.)</vt:lpstr>
      <vt:lpstr>Example 3: Graphing Horizontal and Vertical Lines (cont.)</vt:lpstr>
      <vt:lpstr>Example 3: Graphing Horizontal and Vertical Lines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Claudia Vance</cp:lastModifiedBy>
  <cp:revision>137</cp:revision>
  <dcterms:created xsi:type="dcterms:W3CDTF">2013-04-26T14:43:13Z</dcterms:created>
  <dcterms:modified xsi:type="dcterms:W3CDTF">2022-08-22T19:50:22Z</dcterms:modified>
</cp:coreProperties>
</file>