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80"/>
    <a:srgbClr val="007D7D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709" autoAdjust="0"/>
  </p:normalViewPr>
  <p:slideViewPr>
    <p:cSldViewPr>
      <p:cViewPr varScale="1">
        <p:scale>
          <a:sx n="114" d="100"/>
          <a:sy n="114" d="100"/>
        </p:scale>
        <p:origin x="15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38.bin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image" Target="../media/image42.wmf"/><Relationship Id="rId7" Type="http://schemas.openxmlformats.org/officeDocument/2006/relationships/image" Target="../media/image44.w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8.wmf"/><Relationship Id="rId10" Type="http://schemas.openxmlformats.org/officeDocument/2006/relationships/image" Target="../media/image51.png"/><Relationship Id="rId4" Type="http://schemas.openxmlformats.org/officeDocument/2006/relationships/oleObject" Target="../embeddings/oleObject45.bin"/><Relationship Id="rId9" Type="http://schemas.openxmlformats.org/officeDocument/2006/relationships/image" Target="../media/image5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image" Target="../media/image52.wmf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6.wmf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5.wmf"/><Relationship Id="rId4" Type="http://schemas.openxmlformats.org/officeDocument/2006/relationships/oleObject" Target="../embeddings/oleObject49.bin"/><Relationship Id="rId9" Type="http://schemas.openxmlformats.org/officeDocument/2006/relationships/oleObject" Target="../embeddings/oleObject5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62.wmf"/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59.bin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61.wmf"/><Relationship Id="rId5" Type="http://schemas.openxmlformats.org/officeDocument/2006/relationships/image" Target="../media/image58.wmf"/><Relationship Id="rId15" Type="http://schemas.openxmlformats.org/officeDocument/2006/relationships/image" Target="../media/image63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6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5" Type="http://schemas.openxmlformats.org/officeDocument/2006/relationships/image" Target="../media/image65.wmf"/><Relationship Id="rId4" Type="http://schemas.openxmlformats.org/officeDocument/2006/relationships/oleObject" Target="../embeddings/oleObject6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9.wmf"/><Relationship Id="rId4" Type="http://schemas.openxmlformats.org/officeDocument/2006/relationships/oleObject" Target="../embeddings/oleObject6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3" Type="http://schemas.openxmlformats.org/officeDocument/2006/relationships/image" Target="../media/image70.wmf"/><Relationship Id="rId7" Type="http://schemas.openxmlformats.org/officeDocument/2006/relationships/image" Target="../media/image72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8.bin"/><Relationship Id="rId5" Type="http://schemas.openxmlformats.org/officeDocument/2006/relationships/image" Target="../media/image71.wmf"/><Relationship Id="rId4" Type="http://schemas.openxmlformats.org/officeDocument/2006/relationships/oleObject" Target="../embeddings/oleObject67.bin"/><Relationship Id="rId9" Type="http://schemas.openxmlformats.org/officeDocument/2006/relationships/image" Target="../media/image73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6.wmf"/><Relationship Id="rId4" Type="http://schemas.openxmlformats.org/officeDocument/2006/relationships/oleObject" Target="../embeddings/oleObject71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2.wmf"/><Relationship Id="rId18" Type="http://schemas.openxmlformats.org/officeDocument/2006/relationships/oleObject" Target="../embeddings/oleObject23.bin"/><Relationship Id="rId3" Type="http://schemas.openxmlformats.org/officeDocument/2006/relationships/image" Target="../media/image17.wmf"/><Relationship Id="rId21" Type="http://schemas.openxmlformats.org/officeDocument/2006/relationships/image" Target="../media/image26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4.wmf"/><Relationship Id="rId2" Type="http://schemas.openxmlformats.org/officeDocument/2006/relationships/oleObject" Target="../embeddings/oleObject15.bin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23" Type="http://schemas.openxmlformats.org/officeDocument/2006/relationships/image" Target="../media/image27.wmf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25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1.bin"/><Relationship Id="rId22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More on Graphing Quadratic Functions and Applications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			  find the line of symmetry, vertex,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-intercepts, and </a:t>
            </a:r>
            <a:r>
              <a:rPr lang="en-US" i="1" dirty="0"/>
              <a:t>y</a:t>
            </a:r>
            <a:r>
              <a:rPr lang="en-US" dirty="0"/>
              <a:t>-intercept.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For 			  we have </a:t>
            </a: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1,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4, and </a:t>
            </a:r>
            <a:r>
              <a:rPr lang="en-US" i="1" dirty="0"/>
              <a:t>c</a:t>
            </a:r>
            <a:r>
              <a:rPr lang="en-US" dirty="0"/>
              <a:t> = 2. If</a:t>
            </a:r>
          </a:p>
          <a:p>
            <a:endParaRPr lang="en-US" sz="1100" dirty="0"/>
          </a:p>
          <a:p>
            <a:r>
              <a:rPr lang="en-US" dirty="0"/>
              <a:t>			          then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1736864"/>
              </p:ext>
            </p:extLst>
          </p:nvPr>
        </p:nvGraphicFramePr>
        <p:xfrm>
          <a:off x="1060450" y="1295400"/>
          <a:ext cx="2349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49360" imgH="444240" progId="Equation.DSMT4">
                  <p:embed/>
                </p:oleObj>
              </mc:Choice>
              <mc:Fallback>
                <p:oleObj name="Equation" r:id="rId2" imgW="23493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450" y="1295400"/>
                        <a:ext cx="2349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2" name="Object 4"/>
          <p:cNvGraphicFramePr>
            <a:graphicFrameLocks noChangeAspect="1"/>
          </p:cNvGraphicFramePr>
          <p:nvPr/>
        </p:nvGraphicFramePr>
        <p:xfrm>
          <a:off x="1048986" y="2786063"/>
          <a:ext cx="2349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49360" imgH="444240" progId="Equation.DSMT4">
                  <p:embed/>
                </p:oleObj>
              </mc:Choice>
              <mc:Fallback>
                <p:oleObj name="Equation" r:id="rId4" imgW="234936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8986" y="2786063"/>
                        <a:ext cx="2349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2086412"/>
              </p:ext>
            </p:extLst>
          </p:nvPr>
        </p:nvGraphicFramePr>
        <p:xfrm>
          <a:off x="539750" y="3276600"/>
          <a:ext cx="3441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41600" imgH="952200" progId="Equation.DSMT4">
                  <p:embed/>
                </p:oleObj>
              </mc:Choice>
              <mc:Fallback>
                <p:oleObj name="Equation" r:id="rId6" imgW="344160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276600"/>
                        <a:ext cx="3441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9398702"/>
              </p:ext>
            </p:extLst>
          </p:nvPr>
        </p:nvGraphicFramePr>
        <p:xfrm>
          <a:off x="3060700" y="4343400"/>
          <a:ext cx="3187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87440" imgH="533160" progId="Equation.DSMT4">
                  <p:embed/>
                </p:oleObj>
              </mc:Choice>
              <mc:Fallback>
                <p:oleObj name="Equation" r:id="rId8" imgW="318744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4343400"/>
                        <a:ext cx="3187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8371373"/>
              </p:ext>
            </p:extLst>
          </p:nvPr>
        </p:nvGraphicFramePr>
        <p:xfrm>
          <a:off x="3314812" y="5029200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560" imgH="291960" progId="Equation.DSMT4">
                  <p:embed/>
                </p:oleObj>
              </mc:Choice>
              <mc:Fallback>
                <p:oleObj name="Equation" r:id="rId10" imgW="1663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812" y="5029200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2571722"/>
              </p:ext>
            </p:extLst>
          </p:nvPr>
        </p:nvGraphicFramePr>
        <p:xfrm>
          <a:off x="3323916" y="54864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720" imgH="291960" progId="Equation.DSMT4">
                  <p:embed/>
                </p:oleObj>
              </mc:Choice>
              <mc:Fallback>
                <p:oleObj name="Equation" r:id="rId12" imgW="5587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916" y="54864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the vertex is at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2, 6)</a:t>
            </a:r>
            <a:r>
              <a:rPr lang="en-US" dirty="0"/>
              <a:t> and the line of symmetry is </a:t>
            </a:r>
            <a:br>
              <a:rPr lang="en-US" dirty="0"/>
            </a:b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.</a:t>
            </a:r>
          </a:p>
          <a:p>
            <a:r>
              <a:rPr lang="en-US" dirty="0"/>
              <a:t>If </a:t>
            </a:r>
            <a:r>
              <a:rPr lang="en-US" i="1" dirty="0"/>
              <a:t>x</a:t>
            </a:r>
            <a:r>
              <a:rPr lang="en-US" dirty="0"/>
              <a:t> = 0, then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(0)</a:t>
            </a:r>
            <a:r>
              <a:rPr lang="en-US" baseline="30000" dirty="0"/>
              <a:t>2</a:t>
            </a:r>
            <a:r>
              <a:rPr lang="en-US" dirty="0">
                <a:latin typeface="Symbol" pitchFamily="98" charset="2"/>
              </a:rPr>
              <a:t> -</a:t>
            </a:r>
            <a:r>
              <a:rPr lang="en-US" dirty="0"/>
              <a:t>4 </a:t>
            </a:r>
            <a:r>
              <a:rPr lang="en-US" dirty="0">
                <a:sym typeface="Symbol"/>
              </a:rPr>
              <a:t> </a:t>
            </a:r>
            <a:r>
              <a:rPr lang="en-US" dirty="0"/>
              <a:t>0 + 2 = 2 and 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(0, 2)</a:t>
            </a:r>
            <a:r>
              <a:rPr lang="en-US" dirty="0"/>
              <a:t>.</a:t>
            </a:r>
          </a:p>
          <a:p>
            <a:r>
              <a:rPr lang="en-US" dirty="0"/>
              <a:t>If </a:t>
            </a:r>
            <a:r>
              <a:rPr lang="en-US" i="1" dirty="0"/>
              <a:t>y</a:t>
            </a:r>
            <a:r>
              <a:rPr lang="en-US" dirty="0"/>
              <a:t> = 0, then</a:t>
            </a:r>
          </a:p>
        </p:txBody>
      </p:sp>
      <p:graphicFrame>
        <p:nvGraphicFramePr>
          <p:cNvPr id="1054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265539"/>
              </p:ext>
            </p:extLst>
          </p:nvPr>
        </p:nvGraphicFramePr>
        <p:xfrm>
          <a:off x="2514600" y="3185160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60440" imgH="380880" progId="Equation.DSMT4">
                  <p:embed/>
                </p:oleObj>
              </mc:Choice>
              <mc:Fallback>
                <p:oleObj name="Equation" r:id="rId2" imgW="22604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185160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8341367"/>
              </p:ext>
            </p:extLst>
          </p:nvPr>
        </p:nvGraphicFramePr>
        <p:xfrm>
          <a:off x="1447800" y="3886200"/>
          <a:ext cx="37338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33560" imgH="1168200" progId="Equation.DSMT4">
                  <p:embed/>
                </p:oleObj>
              </mc:Choice>
              <mc:Fallback>
                <p:oleObj name="Equation" r:id="rId4" imgW="3733560" imgH="1168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86200"/>
                        <a:ext cx="37338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8082266"/>
              </p:ext>
            </p:extLst>
          </p:nvPr>
        </p:nvGraphicFramePr>
        <p:xfrm>
          <a:off x="1675616" y="5105400"/>
          <a:ext cx="1485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85720" imgH="914400" progId="Equation.DSMT4">
                  <p:embed/>
                </p:oleObj>
              </mc:Choice>
              <mc:Fallback>
                <p:oleObj name="Equation" r:id="rId6" imgW="148572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5616" y="5105400"/>
                        <a:ext cx="1485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9288980"/>
              </p:ext>
            </p:extLst>
          </p:nvPr>
        </p:nvGraphicFramePr>
        <p:xfrm>
          <a:off x="3733016" y="5105400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120" imgH="914400" progId="Equation.DSMT4">
                  <p:embed/>
                </p:oleObj>
              </mc:Choice>
              <mc:Fallback>
                <p:oleObj name="Equation" r:id="rId8" imgW="147312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016" y="5105400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7457189"/>
              </p:ext>
            </p:extLst>
          </p:nvPr>
        </p:nvGraphicFramePr>
        <p:xfrm>
          <a:off x="5714216" y="5270500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11280" imgH="444240" progId="Equation.DSMT4">
                  <p:embed/>
                </p:oleObj>
              </mc:Choice>
              <mc:Fallback>
                <p:oleObj name="Equation" r:id="rId10" imgW="151128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216" y="5270500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DED2322F-5D24-2E36-547C-67B38E0F2A2F}"/>
              </a:ext>
            </a:extLst>
          </p:cNvPr>
          <p:cNvSpPr/>
          <p:nvPr/>
        </p:nvSpPr>
        <p:spPr>
          <a:xfrm>
            <a:off x="5866616" y="4270345"/>
            <a:ext cx="220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Quadratic formula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x</a:t>
            </a:r>
            <a:r>
              <a:rPr lang="en-US" dirty="0"/>
              <a:t>-intercepts are at		       and  </a:t>
            </a:r>
          </a:p>
          <a:p>
            <a:endParaRPr lang="en-US" sz="2000" dirty="0">
              <a:solidFill>
                <a:srgbClr val="007D7D"/>
              </a:solidFill>
            </a:endParaRPr>
          </a:p>
          <a:p>
            <a:endParaRPr lang="en-US" sz="20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line of symmetry is </a:t>
            </a:r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 = 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2.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vertex: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2, 6)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	              and</a:t>
            </a:r>
            <a:br>
              <a:rPr lang="en-US" sz="2000" dirty="0">
                <a:solidFill>
                  <a:srgbClr val="007D7D"/>
                </a:solidFill>
              </a:rPr>
            </a:br>
            <a:endParaRPr lang="en-US" sz="2000" dirty="0">
              <a:solidFill>
                <a:srgbClr val="007D7D"/>
              </a:solidFill>
            </a:endParaRPr>
          </a:p>
          <a:p>
            <a:endParaRPr lang="en-US" sz="1000" i="1" dirty="0">
              <a:solidFill>
                <a:srgbClr val="007D7D"/>
              </a:solidFill>
            </a:endParaRP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2)</a:t>
            </a:r>
            <a:endParaRPr lang="en-US" sz="2000" dirty="0"/>
          </a:p>
        </p:txBody>
      </p:sp>
      <p:graphicFrame>
        <p:nvGraphicFramePr>
          <p:cNvPr id="106498" name="Object 2"/>
          <p:cNvGraphicFramePr>
            <a:graphicFrameLocks noChangeAspect="1"/>
          </p:cNvGraphicFramePr>
          <p:nvPr/>
        </p:nvGraphicFramePr>
        <p:xfrm>
          <a:off x="3892550" y="1219200"/>
          <a:ext cx="1727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622080" progId="Equation.DSMT4">
                  <p:embed/>
                </p:oleObj>
              </mc:Choice>
              <mc:Fallback>
                <p:oleObj name="Equation" r:id="rId2" imgW="172692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550" y="1219200"/>
                        <a:ext cx="1727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499" name="Object 3"/>
          <p:cNvGraphicFramePr>
            <a:graphicFrameLocks noChangeAspect="1"/>
          </p:cNvGraphicFramePr>
          <p:nvPr/>
        </p:nvGraphicFramePr>
        <p:xfrm>
          <a:off x="6324600" y="1255713"/>
          <a:ext cx="1816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5840" imgH="622080" progId="Equation.DSMT4">
                  <p:embed/>
                </p:oleObj>
              </mc:Choice>
              <mc:Fallback>
                <p:oleObj name="Equation" r:id="rId4" imgW="181584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255713"/>
                        <a:ext cx="1816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1" name="Object 5"/>
          <p:cNvGraphicFramePr>
            <a:graphicFrameLocks noChangeAspect="1"/>
          </p:cNvGraphicFramePr>
          <p:nvPr/>
        </p:nvGraphicFramePr>
        <p:xfrm>
          <a:off x="1854200" y="3589492"/>
          <a:ext cx="127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9720" imgH="469800" progId="Equation.DSMT4">
                  <p:embed/>
                </p:oleObj>
              </mc:Choice>
              <mc:Fallback>
                <p:oleObj name="Equation" r:id="rId6" imgW="12697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3589492"/>
                        <a:ext cx="127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2" name="Object 6"/>
          <p:cNvGraphicFramePr>
            <a:graphicFrameLocks noChangeAspect="1"/>
          </p:cNvGraphicFramePr>
          <p:nvPr/>
        </p:nvGraphicFramePr>
        <p:xfrm>
          <a:off x="533400" y="4025900"/>
          <a:ext cx="127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720" imgH="469800" progId="Equation.DSMT4">
                  <p:embed/>
                </p:oleObj>
              </mc:Choice>
              <mc:Fallback>
                <p:oleObj name="Equation" r:id="rId8" imgW="12697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025900"/>
                        <a:ext cx="127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E59031A-1C26-82A9-A64F-53113A557B5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38600" y="2167587"/>
            <a:ext cx="4267796" cy="34104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			  find the line of symmetry, vertex,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-intercepts, and </a:t>
            </a:r>
            <a:r>
              <a:rPr lang="en-US" i="1" dirty="0"/>
              <a:t>y</a:t>
            </a:r>
            <a:r>
              <a:rPr lang="en-US" dirty="0"/>
              <a:t>-intercept.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For 			  we have </a:t>
            </a:r>
            <a:r>
              <a:rPr lang="en-US" i="1" dirty="0"/>
              <a:t>a</a:t>
            </a:r>
            <a:r>
              <a:rPr lang="en-US" dirty="0"/>
              <a:t> = 2,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6, and </a:t>
            </a:r>
            <a:r>
              <a:rPr lang="en-US" i="1" dirty="0"/>
              <a:t>c</a:t>
            </a:r>
            <a:r>
              <a:rPr lang="en-US" dirty="0"/>
              <a:t> = 5.</a:t>
            </a:r>
          </a:p>
          <a:p>
            <a:br>
              <a:rPr lang="en-US" sz="1200" dirty="0"/>
            </a:br>
            <a:r>
              <a:rPr lang="en-US" dirty="0"/>
              <a:t>If			         then </a:t>
            </a:r>
          </a:p>
        </p:txBody>
      </p:sp>
      <p:graphicFrame>
        <p:nvGraphicFramePr>
          <p:cNvPr id="107522" name="Object 2"/>
          <p:cNvGraphicFramePr>
            <a:graphicFrameLocks noChangeAspect="1"/>
          </p:cNvGraphicFramePr>
          <p:nvPr/>
        </p:nvGraphicFramePr>
        <p:xfrm>
          <a:off x="1114116" y="1319676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98600" imgH="444240" progId="Equation.DSMT4">
                  <p:embed/>
                </p:oleObj>
              </mc:Choice>
              <mc:Fallback>
                <p:oleObj name="Equation" r:id="rId2" imgW="229860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116" y="1319676"/>
                        <a:ext cx="229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3" name="Object 3"/>
          <p:cNvGraphicFramePr>
            <a:graphicFrameLocks noChangeAspect="1"/>
          </p:cNvGraphicFramePr>
          <p:nvPr/>
        </p:nvGraphicFramePr>
        <p:xfrm>
          <a:off x="1122208" y="2767476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98600" imgH="444240" progId="Equation.DSMT4">
                  <p:embed/>
                </p:oleObj>
              </mc:Choice>
              <mc:Fallback>
                <p:oleObj name="Equation" r:id="rId4" imgW="229860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208" y="2767476"/>
                        <a:ext cx="229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3444819"/>
              </p:ext>
            </p:extLst>
          </p:nvPr>
        </p:nvGraphicFramePr>
        <p:xfrm>
          <a:off x="901700" y="3198813"/>
          <a:ext cx="2959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958840" imgH="888840" progId="Equation.DSMT4">
                  <p:embed/>
                </p:oleObj>
              </mc:Choice>
              <mc:Fallback>
                <p:oleObj name="Equation" r:id="rId5" imgW="2958840" imgH="888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3198813"/>
                        <a:ext cx="2959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5" name="Object 5"/>
          <p:cNvGraphicFramePr>
            <a:graphicFrameLocks noChangeAspect="1"/>
          </p:cNvGraphicFramePr>
          <p:nvPr/>
        </p:nvGraphicFramePr>
        <p:xfrm>
          <a:off x="1905000" y="4343400"/>
          <a:ext cx="3048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047760" imgH="990360" progId="Equation.DSMT4">
                  <p:embed/>
                </p:oleObj>
              </mc:Choice>
              <mc:Fallback>
                <p:oleObj name="Equation" r:id="rId7" imgW="304776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343400"/>
                        <a:ext cx="3048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6" name="Object 6"/>
          <p:cNvGraphicFramePr>
            <a:graphicFrameLocks noChangeAspect="1"/>
          </p:cNvGraphicFramePr>
          <p:nvPr/>
        </p:nvGraphicFramePr>
        <p:xfrm>
          <a:off x="5041900" y="4435784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11280" imgH="838080" progId="Equation.DSMT4">
                  <p:embed/>
                </p:oleObj>
              </mc:Choice>
              <mc:Fallback>
                <p:oleObj name="Equation" r:id="rId9" imgW="15112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4435784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6435"/>
              </p:ext>
            </p:extLst>
          </p:nvPr>
        </p:nvGraphicFramePr>
        <p:xfrm>
          <a:off x="6616700" y="4435784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22080" imgH="838080" progId="Equation.DSMT4">
                  <p:embed/>
                </p:oleObj>
              </mc:Choice>
              <mc:Fallback>
                <p:oleObj name="Equation" r:id="rId11" imgW="6220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6700" y="4435784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So we have the vertex at 		 and the line of </a:t>
            </a:r>
          </a:p>
          <a:p>
            <a:pPr>
              <a:spcBef>
                <a:spcPts val="0"/>
              </a:spcBef>
            </a:pPr>
            <a:endParaRPr lang="en-US" sz="1000" dirty="0"/>
          </a:p>
          <a:p>
            <a:pPr>
              <a:spcBef>
                <a:spcPts val="0"/>
              </a:spcBef>
            </a:pPr>
            <a:r>
              <a:rPr lang="en-US" dirty="0"/>
              <a:t>symmetry is </a:t>
            </a:r>
          </a:p>
          <a:p>
            <a:pPr>
              <a:spcBef>
                <a:spcPts val="0"/>
              </a:spcBef>
            </a:pPr>
            <a:endParaRPr lang="en-US" sz="1500" dirty="0"/>
          </a:p>
          <a:p>
            <a:pPr>
              <a:spcBef>
                <a:spcPts val="0"/>
              </a:spcBef>
            </a:pPr>
            <a:r>
              <a:rPr lang="en-US" dirty="0"/>
              <a:t>If </a:t>
            </a:r>
            <a:r>
              <a:rPr lang="en-US" i="1" dirty="0"/>
              <a:t>x</a:t>
            </a:r>
            <a:r>
              <a:rPr lang="en-US" dirty="0"/>
              <a:t> = 0, then 			        and 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(0, 5)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dirty="0"/>
              <a:t>If </a:t>
            </a:r>
            <a:r>
              <a:rPr lang="en-US" i="1" dirty="0"/>
              <a:t>y</a:t>
            </a:r>
            <a:r>
              <a:rPr lang="en-US" dirty="0"/>
              <a:t> = 0, then</a:t>
            </a:r>
          </a:p>
        </p:txBody>
      </p:sp>
      <p:graphicFrame>
        <p:nvGraphicFramePr>
          <p:cNvPr id="108546" name="Object 2"/>
          <p:cNvGraphicFramePr>
            <a:graphicFrameLocks noChangeAspect="1"/>
          </p:cNvGraphicFramePr>
          <p:nvPr/>
        </p:nvGraphicFramePr>
        <p:xfrm>
          <a:off x="4137025" y="1135063"/>
          <a:ext cx="965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5160" imgH="927000" progId="Equation.DSMT4">
                  <p:embed/>
                </p:oleObj>
              </mc:Choice>
              <mc:Fallback>
                <p:oleObj name="Equation" r:id="rId2" imgW="96516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7025" y="1135063"/>
                        <a:ext cx="965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7" name="Object 3"/>
          <p:cNvGraphicFramePr>
            <a:graphicFrameLocks noChangeAspect="1"/>
          </p:cNvGraphicFramePr>
          <p:nvPr/>
        </p:nvGraphicFramePr>
        <p:xfrm>
          <a:off x="2362200" y="1700676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80" imgH="838080" progId="Equation.DSMT4">
                  <p:embed/>
                </p:oleObj>
              </mc:Choice>
              <mc:Fallback>
                <p:oleObj name="Equation" r:id="rId4" imgW="863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700676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8" name="Object 4"/>
          <p:cNvGraphicFramePr>
            <a:graphicFrameLocks noChangeAspect="1"/>
          </p:cNvGraphicFramePr>
          <p:nvPr/>
        </p:nvGraphicFramePr>
        <p:xfrm>
          <a:off x="2386476" y="2517972"/>
          <a:ext cx="3225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25600" imgH="533160" progId="Equation.DSMT4">
                  <p:embed/>
                </p:oleObj>
              </mc:Choice>
              <mc:Fallback>
                <p:oleObj name="Equation" r:id="rId6" imgW="322560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476" y="2517972"/>
                        <a:ext cx="3225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1580411"/>
              </p:ext>
            </p:extLst>
          </p:nvPr>
        </p:nvGraphicFramePr>
        <p:xfrm>
          <a:off x="2514600" y="3429000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09680" imgH="380880" progId="Equation.DSMT4">
                  <p:embed/>
                </p:oleObj>
              </mc:Choice>
              <mc:Fallback>
                <p:oleObj name="Equation" r:id="rId8" imgW="2209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429000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0" name="Object 6"/>
          <p:cNvGraphicFramePr>
            <a:graphicFrameLocks noChangeAspect="1"/>
          </p:cNvGraphicFramePr>
          <p:nvPr/>
        </p:nvGraphicFramePr>
        <p:xfrm>
          <a:off x="762000" y="3918568"/>
          <a:ext cx="3505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04960" imgH="1168200" progId="Equation.DSMT4">
                  <p:embed/>
                </p:oleObj>
              </mc:Choice>
              <mc:Fallback>
                <p:oleObj name="Equation" r:id="rId10" imgW="3504960" imgH="1168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18568"/>
                        <a:ext cx="35052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1" name="Object 7"/>
          <p:cNvGraphicFramePr>
            <a:graphicFrameLocks noChangeAspect="1"/>
          </p:cNvGraphicFramePr>
          <p:nvPr/>
        </p:nvGraphicFramePr>
        <p:xfrm>
          <a:off x="1003300" y="5053476"/>
          <a:ext cx="1511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11280" imgH="914400" progId="Equation.DSMT4">
                  <p:embed/>
                </p:oleObj>
              </mc:Choice>
              <mc:Fallback>
                <p:oleObj name="Equation" r:id="rId12" imgW="151128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5053476"/>
                        <a:ext cx="1511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2" name="Object 8"/>
          <p:cNvGraphicFramePr>
            <a:graphicFrameLocks noChangeAspect="1"/>
          </p:cNvGraphicFramePr>
          <p:nvPr/>
        </p:nvGraphicFramePr>
        <p:xfrm>
          <a:off x="2667000" y="5105400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68480" imgH="838080" progId="Equation.DSMT4">
                  <p:embed/>
                </p:oleObj>
              </mc:Choice>
              <mc:Fallback>
                <p:oleObj name="Equation" r:id="rId14" imgW="1968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105400"/>
                        <a:ext cx="196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876800" y="4356658"/>
            <a:ext cx="220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Quadratic formula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76800" y="5334000"/>
            <a:ext cx="297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rgbClr val="008080"/>
                </a:solidFill>
              </a:rPr>
              <a:t>Nonreal</a:t>
            </a:r>
            <a:r>
              <a:rPr lang="en-US" sz="2000" dirty="0">
                <a:solidFill>
                  <a:srgbClr val="008080"/>
                </a:solidFill>
              </a:rPr>
              <a:t> complex numbers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no real zeros because the discriminant is negative. The graph will not cross the </a:t>
            </a:r>
            <a:r>
              <a:rPr lang="en-US" i="1" dirty="0"/>
              <a:t>x</a:t>
            </a:r>
            <a:r>
              <a:rPr lang="en-US" dirty="0"/>
              <a:t>-axis. </a:t>
            </a:r>
          </a:p>
          <a:p>
            <a:endParaRPr lang="en-US" dirty="0"/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endParaRPr lang="en-US" sz="7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vertex:</a:t>
            </a:r>
          </a:p>
          <a:p>
            <a:endParaRPr lang="en-US" sz="8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line of symmetry is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none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5)</a:t>
            </a:r>
            <a:endParaRPr lang="en-US" sz="2000" dirty="0"/>
          </a:p>
          <a:p>
            <a:endParaRPr lang="en-US" dirty="0"/>
          </a:p>
        </p:txBody>
      </p:sp>
      <p:graphicFrame>
        <p:nvGraphicFramePr>
          <p:cNvPr id="109570" name="Object 2"/>
          <p:cNvGraphicFramePr>
            <a:graphicFrameLocks noChangeAspect="1"/>
          </p:cNvGraphicFramePr>
          <p:nvPr/>
        </p:nvGraphicFramePr>
        <p:xfrm>
          <a:off x="1295400" y="3080368"/>
          <a:ext cx="736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685800" progId="Equation.DSMT4">
                  <p:embed/>
                </p:oleObj>
              </mc:Choice>
              <mc:Fallback>
                <p:oleObj name="Equation" r:id="rId2" imgW="736560" imgH="685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080368"/>
                        <a:ext cx="7366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1" name="Object 3"/>
          <p:cNvGraphicFramePr>
            <a:graphicFrameLocks noChangeAspect="1"/>
          </p:cNvGraphicFramePr>
          <p:nvPr/>
        </p:nvGraphicFramePr>
        <p:xfrm>
          <a:off x="2552700" y="3601068"/>
          <a:ext cx="647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40" imgH="622080" progId="Equation.DSMT4">
                  <p:embed/>
                </p:oleObj>
              </mc:Choice>
              <mc:Fallback>
                <p:oleObj name="Equation" r:id="rId4" imgW="64764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3601068"/>
                        <a:ext cx="647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2DCF21EF-B192-22DA-C62C-4CFC029FDA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03748" y="2312794"/>
            <a:ext cx="3715268" cy="3515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Minimum and Maximum Values </a:t>
            </a: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If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&gt; 0, then the parabola opens upward and (h, k) is the lowest point and the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-value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k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is called the </a:t>
            </a:r>
            <a:r>
              <a:rPr lang="en-US" sz="2800" b="1" dirty="0">
                <a:solidFill>
                  <a:srgbClr val="C00000"/>
                </a:solidFill>
              </a:rPr>
              <a:t>minimum value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of the function.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If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 &lt; 0,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then the parabola opens downward and (h, k) is the highest point and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-value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k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is called the </a:t>
            </a:r>
            <a:r>
              <a:rPr lang="en-US" sz="2800" b="1" dirty="0">
                <a:solidFill>
                  <a:srgbClr val="C00000"/>
                </a:solidFill>
              </a:rPr>
              <a:t>maximum value</a:t>
            </a: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of the function.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1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105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2665237"/>
              </p:ext>
            </p:extLst>
          </p:nvPr>
        </p:nvGraphicFramePr>
        <p:xfrm>
          <a:off x="1143000" y="1280160"/>
          <a:ext cx="2400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00120" imgH="533160" progId="Equation.DSMT4">
                  <p:embed/>
                </p:oleObj>
              </mc:Choice>
              <mc:Fallback>
                <p:oleObj name="Equation" r:id="rId2" imgW="240012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280160"/>
                        <a:ext cx="2400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Finding Minimum and Maximum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A ball is thrown vertically upward from the ground with an initial velocity of 64 ft per second. Using the function 			       where </a:t>
            </a:r>
            <a:r>
              <a:rPr lang="en-US" i="1" dirty="0"/>
              <a:t>h</a:t>
            </a:r>
            <a:r>
              <a:rPr lang="en-US" dirty="0"/>
              <a:t> is the height of the object after time </a:t>
            </a:r>
            <a:r>
              <a:rPr lang="en-US" i="1" dirty="0"/>
              <a:t>t</a:t>
            </a:r>
            <a:r>
              <a:rPr lang="en-US" dirty="0"/>
              <a:t>, </a:t>
            </a:r>
            <a:r>
              <a:rPr lang="en-US" i="1" dirty="0"/>
              <a:t>v</a:t>
            </a:r>
            <a:r>
              <a:rPr lang="en-US" baseline="-25000" dirty="0"/>
              <a:t>0</a:t>
            </a:r>
            <a:r>
              <a:rPr lang="en-US" dirty="0"/>
              <a:t> is the initial velocity, and </a:t>
            </a:r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 is the initial height, determine how long it will take for the ball to reach its maximum height and what that height will be.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>
              <a:spcBef>
                <a:spcPts val="0"/>
              </a:spcBef>
            </a:pPr>
            <a:r>
              <a:rPr lang="en-US" dirty="0"/>
              <a:t>For this problem, we are told that </a:t>
            </a:r>
            <a:r>
              <a:rPr lang="en-US" i="1" dirty="0"/>
              <a:t>v</a:t>
            </a:r>
            <a:r>
              <a:rPr lang="en-US" baseline="-25000" dirty="0"/>
              <a:t>0</a:t>
            </a:r>
            <a:r>
              <a:rPr lang="en-US" dirty="0"/>
              <a:t> = 64 ft per second and </a:t>
            </a:r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 = 0 ft (ground level), so the quadratic function modeling the path of the ball is</a:t>
            </a:r>
          </a:p>
        </p:txBody>
      </p:sp>
      <p:graphicFrame>
        <p:nvGraphicFramePr>
          <p:cNvPr id="111618" name="Object 2"/>
          <p:cNvGraphicFramePr>
            <a:graphicFrameLocks noChangeAspect="1"/>
          </p:cNvGraphicFramePr>
          <p:nvPr/>
        </p:nvGraphicFramePr>
        <p:xfrm>
          <a:off x="1865776" y="2177432"/>
          <a:ext cx="2806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560" imgH="469800" progId="Equation.DSMT4">
                  <p:embed/>
                </p:oleObj>
              </mc:Choice>
              <mc:Fallback>
                <p:oleObj name="Equation" r:id="rId2" imgW="28065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776" y="2177432"/>
                        <a:ext cx="2806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19" name="Object 3"/>
          <p:cNvGraphicFramePr>
            <a:graphicFrameLocks noChangeAspect="1"/>
          </p:cNvGraphicFramePr>
          <p:nvPr/>
        </p:nvGraphicFramePr>
        <p:xfrm>
          <a:off x="5130800" y="5594968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60440" imgH="380880" progId="Equation.DSMT4">
                  <p:embed/>
                </p:oleObj>
              </mc:Choice>
              <mc:Fallback>
                <p:oleObj name="Equation" r:id="rId4" imgW="22604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5594968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Finding Minimum and Maximum Values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this function </a:t>
            </a: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16, </a:t>
            </a:r>
            <a:r>
              <a:rPr lang="en-US" i="1" dirty="0"/>
              <a:t>b</a:t>
            </a:r>
            <a:r>
              <a:rPr lang="en-US" dirty="0"/>
              <a:t> = 64, and the maximum </a:t>
            </a:r>
          </a:p>
          <a:p>
            <a:r>
              <a:rPr lang="en-US" dirty="0"/>
              <a:t>height occurs at the point where </a:t>
            </a:r>
          </a:p>
          <a:p>
            <a:r>
              <a:rPr lang="en-US" dirty="0"/>
              <a:t>For </a:t>
            </a:r>
            <a:r>
              <a:rPr lang="en-US" i="1" dirty="0"/>
              <a:t>t</a:t>
            </a:r>
            <a:r>
              <a:rPr lang="en-US" dirty="0"/>
              <a:t> = 2,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it will take the ball </a:t>
            </a:r>
            <a:r>
              <a:rPr lang="en-US" dirty="0">
                <a:solidFill>
                  <a:srgbClr val="FF0000"/>
                </a:solidFill>
              </a:rPr>
              <a:t>2 seconds </a:t>
            </a:r>
            <a:r>
              <a:rPr lang="en-US" dirty="0"/>
              <a:t>to reach its maximum height of </a:t>
            </a:r>
            <a:r>
              <a:rPr lang="en-US" dirty="0">
                <a:solidFill>
                  <a:srgbClr val="FF0000"/>
                </a:solidFill>
              </a:rPr>
              <a:t>64 feet</a:t>
            </a:r>
            <a:r>
              <a:rPr lang="en-US" dirty="0"/>
              <a:t>. </a:t>
            </a:r>
          </a:p>
        </p:txBody>
      </p:sp>
      <p:graphicFrame>
        <p:nvGraphicFramePr>
          <p:cNvPr id="1126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2258332"/>
              </p:ext>
            </p:extLst>
          </p:nvPr>
        </p:nvGraphicFramePr>
        <p:xfrm>
          <a:off x="5301744" y="1640660"/>
          <a:ext cx="344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41600" imgH="838080" progId="Equation.DSMT4">
                  <p:embed/>
                </p:oleObj>
              </mc:Choice>
              <mc:Fallback>
                <p:oleObj name="Equation" r:id="rId2" imgW="34416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1744" y="1640660"/>
                        <a:ext cx="344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906488"/>
              </p:ext>
            </p:extLst>
          </p:nvPr>
        </p:nvGraphicFramePr>
        <p:xfrm>
          <a:off x="2819400" y="28194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97080" imgH="380880" progId="Equation.DSMT4">
                  <p:embed/>
                </p:oleObj>
              </mc:Choice>
              <mc:Fallback>
                <p:oleObj name="Equation" r:id="rId4" imgW="21970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8194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1819645"/>
              </p:ext>
            </p:extLst>
          </p:nvPr>
        </p:nvGraphicFramePr>
        <p:xfrm>
          <a:off x="3086100" y="3276600"/>
          <a:ext cx="2552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2400" imgH="533160" progId="Equation.DSMT4">
                  <p:embed/>
                </p:oleObj>
              </mc:Choice>
              <mc:Fallback>
                <p:oleObj name="Equation" r:id="rId6" imgW="255240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3276600"/>
                        <a:ext cx="2552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6677510"/>
              </p:ext>
            </p:extLst>
          </p:nvPr>
        </p:nvGraphicFramePr>
        <p:xfrm>
          <a:off x="3097676" y="3886200"/>
          <a:ext cx="96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160" imgH="406080" progId="Equation.DSMT4">
                  <p:embed/>
                </p:oleObj>
              </mc:Choice>
              <mc:Fallback>
                <p:oleObj name="Equation" r:id="rId8" imgW="96516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7676" y="3886200"/>
                        <a:ext cx="96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Minimum and Maximum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rancher is going to build three sides of a rectangular corral next to a river. He has </a:t>
            </a:r>
            <a:r>
              <a:rPr lang="en-US" dirty="0">
                <a:solidFill>
                  <a:srgbClr val="0000FF"/>
                </a:solidFill>
              </a:rPr>
              <a:t>240 feet</a:t>
            </a:r>
            <a:r>
              <a:rPr lang="en-US" dirty="0"/>
              <a:t> of fencing and wants to enclose the maximum area possible. What are the dimensions of the fencing that gives the corral its maximum area? </a:t>
            </a:r>
          </a:p>
        </p:txBody>
      </p:sp>
      <p:pic>
        <p:nvPicPr>
          <p:cNvPr id="11366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400" y="3276600"/>
            <a:ext cx="3862208" cy="247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line of symmetry, the vertex, the </a:t>
            </a:r>
            <a:r>
              <a:rPr lang="en-US" i="1" dirty="0"/>
              <a:t>x</a:t>
            </a:r>
            <a:r>
              <a:rPr lang="en-US" dirty="0"/>
              <a:t>-intercepts (zeros), and </a:t>
            </a:r>
            <a:r>
              <a:rPr lang="en-US" i="1" dirty="0"/>
              <a:t>y</a:t>
            </a:r>
            <a:r>
              <a:rPr lang="en-US" dirty="0"/>
              <a:t>-intercept for the function </a:t>
            </a:r>
            <a:br>
              <a:rPr lang="en-US" dirty="0"/>
            </a:br>
            <a:r>
              <a:rPr lang="en-US" dirty="0"/>
              <a:t>Then, graph the function.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89090" name="Object 2"/>
          <p:cNvGraphicFramePr>
            <a:graphicFrameLocks noChangeAspect="1"/>
          </p:cNvGraphicFramePr>
          <p:nvPr/>
        </p:nvGraphicFramePr>
        <p:xfrm>
          <a:off x="6285376" y="1763713"/>
          <a:ext cx="2463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63480" imgH="444240" progId="Equation.DSMT4">
                  <p:embed/>
                </p:oleObj>
              </mc:Choice>
              <mc:Fallback>
                <p:oleObj name="Equation" r:id="rId2" imgW="24634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5376" y="1763713"/>
                        <a:ext cx="2463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4776765"/>
              </p:ext>
            </p:extLst>
          </p:nvPr>
        </p:nvGraphicFramePr>
        <p:xfrm>
          <a:off x="482600" y="3200400"/>
          <a:ext cx="2374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74560" imgH="444240" progId="Equation.DSMT4">
                  <p:embed/>
                </p:oleObj>
              </mc:Choice>
              <mc:Fallback>
                <p:oleObj name="Equation" r:id="rId4" imgW="23745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3200400"/>
                        <a:ext cx="2374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6" name="Object 8"/>
          <p:cNvGraphicFramePr>
            <a:graphicFrameLocks noChangeAspect="1"/>
          </p:cNvGraphicFramePr>
          <p:nvPr/>
        </p:nvGraphicFramePr>
        <p:xfrm>
          <a:off x="470518" y="3860800"/>
          <a:ext cx="3911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11400" imgH="571320" progId="Equation.DSMT4">
                  <p:embed/>
                </p:oleObj>
              </mc:Choice>
              <mc:Fallback>
                <p:oleObj name="Equation" r:id="rId6" imgW="391140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18" y="3860800"/>
                        <a:ext cx="3911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92514"/>
              </p:ext>
            </p:extLst>
          </p:nvPr>
        </p:nvGraphicFramePr>
        <p:xfrm>
          <a:off x="430367" y="4762500"/>
          <a:ext cx="3911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11400" imgH="571320" progId="Equation.DSMT4">
                  <p:embed/>
                </p:oleObj>
              </mc:Choice>
              <mc:Fallback>
                <p:oleObj name="Equation" r:id="rId8" imgW="391140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367" y="4762500"/>
                        <a:ext cx="3911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7690029"/>
              </p:ext>
            </p:extLst>
          </p:nvPr>
        </p:nvGraphicFramePr>
        <p:xfrm>
          <a:off x="457200" y="5410200"/>
          <a:ext cx="2095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95200" imgH="533160" progId="Equation.DSMT4">
                  <p:embed/>
                </p:oleObj>
              </mc:Choice>
              <mc:Fallback>
                <p:oleObj name="Equation" r:id="rId10" imgW="209520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410200"/>
                        <a:ext cx="2095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418195"/>
              </p:ext>
            </p:extLst>
          </p:nvPr>
        </p:nvGraphicFramePr>
        <p:xfrm>
          <a:off x="4427538" y="5588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279360" progId="Equation.DSMT4">
                  <p:embed/>
                </p:oleObj>
              </mc:Choice>
              <mc:Fallback>
                <p:oleObj name="Equation" r:id="rId12" imgW="9270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55880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8667980"/>
              </p:ext>
            </p:extLst>
          </p:nvPr>
        </p:nvGraphicFramePr>
        <p:xfrm>
          <a:off x="4462463" y="4800600"/>
          <a:ext cx="4572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572000" imgH="406080" progId="Equation.DSMT4">
                  <p:embed/>
                </p:oleObj>
              </mc:Choice>
              <mc:Fallback>
                <p:oleObj name="Equation" r:id="rId14" imgW="4572000" imgH="406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2463" y="4800600"/>
                        <a:ext cx="4572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488985"/>
              </p:ext>
            </p:extLst>
          </p:nvPr>
        </p:nvGraphicFramePr>
        <p:xfrm>
          <a:off x="4446124" y="3276600"/>
          <a:ext cx="2082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82600" imgH="317160" progId="Equation.DSMT4">
                  <p:embed/>
                </p:oleObj>
              </mc:Choice>
              <mc:Fallback>
                <p:oleObj name="Equation" r:id="rId16" imgW="2082600" imgH="317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6124" y="3276600"/>
                        <a:ext cx="2082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0109469"/>
              </p:ext>
            </p:extLst>
          </p:nvPr>
        </p:nvGraphicFramePr>
        <p:xfrm>
          <a:off x="4440238" y="3657600"/>
          <a:ext cx="3873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873240" imgH="1028520" progId="Equation.DSMT4">
                  <p:embed/>
                </p:oleObj>
              </mc:Choice>
              <mc:Fallback>
                <p:oleObj name="Equation" r:id="rId18" imgW="3873240" imgH="10285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0238" y="3657600"/>
                        <a:ext cx="38735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Minimum and Maximum Values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Let </a:t>
            </a:r>
            <a:r>
              <a:rPr lang="en-US" i="1" dirty="0"/>
              <a:t>x</a:t>
            </a:r>
            <a:r>
              <a:rPr lang="en-US" dirty="0"/>
              <a:t> represent the length of the two equal sides of the rectangular corral and 240 − 2</a:t>
            </a:r>
            <a:r>
              <a:rPr lang="en-US" i="1" dirty="0"/>
              <a:t>x</a:t>
            </a:r>
            <a:r>
              <a:rPr lang="en-US" dirty="0"/>
              <a:t> represent the length of the third side of the rectangular corral.</a:t>
            </a:r>
          </a:p>
          <a:p>
            <a:r>
              <a:rPr lang="en-US" dirty="0"/>
              <a:t>Since area equals length times width, the area </a:t>
            </a:r>
            <a:r>
              <a:rPr lang="en-US" i="1" dirty="0"/>
              <a:t>A</a:t>
            </a:r>
            <a:r>
              <a:rPr lang="en-US" dirty="0"/>
              <a:t> of the corral is represented by the quadratic function </a:t>
            </a:r>
          </a:p>
          <a:p>
            <a:endParaRPr lang="en-US" dirty="0"/>
          </a:p>
          <a:p>
            <a:r>
              <a:rPr lang="en-US" dirty="0"/>
              <a:t>The maximum area occurs at the point where </a:t>
            </a:r>
          </a:p>
        </p:txBody>
      </p:sp>
      <p:graphicFrame>
        <p:nvGraphicFramePr>
          <p:cNvPr id="1146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219754"/>
              </p:ext>
            </p:extLst>
          </p:nvPr>
        </p:nvGraphicFramePr>
        <p:xfrm>
          <a:off x="533400" y="3915736"/>
          <a:ext cx="4165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65560" imgH="482400" progId="Equation.DSMT4">
                  <p:embed/>
                </p:oleObj>
              </mc:Choice>
              <mc:Fallback>
                <p:oleObj name="Equation" r:id="rId2" imgW="416556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915736"/>
                        <a:ext cx="4165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664874"/>
              </p:ext>
            </p:extLst>
          </p:nvPr>
        </p:nvGraphicFramePr>
        <p:xfrm>
          <a:off x="3003550" y="4922520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36680" imgH="838080" progId="Equation.DSMT4">
                  <p:embed/>
                </p:oleObj>
              </mc:Choice>
              <mc:Fallback>
                <p:oleObj name="Equation" r:id="rId4" imgW="31366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4922520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Minimum and Maximum Values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sides of the rectangle are </a:t>
            </a:r>
            <a:r>
              <a:rPr lang="en-US" dirty="0">
                <a:solidFill>
                  <a:srgbClr val="0000FF"/>
                </a:solidFill>
              </a:rPr>
              <a:t>60 feet </a:t>
            </a:r>
            <a:r>
              <a:rPr lang="en-US" dirty="0"/>
              <a:t>and the third side is 240 – 2(</a:t>
            </a:r>
            <a:r>
              <a:rPr lang="en-US" dirty="0">
                <a:solidFill>
                  <a:srgbClr val="0000FF"/>
                </a:solidFill>
              </a:rPr>
              <a:t>60</a:t>
            </a:r>
            <a:r>
              <a:rPr lang="en-US" dirty="0"/>
              <a:t>) = </a:t>
            </a:r>
            <a:r>
              <a:rPr lang="en-US" dirty="0">
                <a:solidFill>
                  <a:srgbClr val="0000FF"/>
                </a:solidFill>
              </a:rPr>
              <a:t>120 feet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The maximum area possible is </a:t>
            </a:r>
          </a:p>
          <a:p>
            <a:pPr algn="ctr"/>
            <a:r>
              <a:rPr lang="en-US" dirty="0"/>
              <a:t>60(120) =</a:t>
            </a:r>
            <a:r>
              <a:rPr lang="en-US" dirty="0">
                <a:solidFill>
                  <a:srgbClr val="FF0000"/>
                </a:solidFill>
              </a:rPr>
              <a:t> 7200 square feet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form, we see that the line of symmetry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5</a:t>
            </a:r>
            <a:r>
              <a:rPr lang="en-US" dirty="0"/>
              <a:t> and the vertex is at </a:t>
            </a:r>
            <a:r>
              <a:rPr lang="en-US" dirty="0">
                <a:solidFill>
                  <a:srgbClr val="FF0000"/>
                </a:solidFill>
              </a:rPr>
              <a:t>(5, 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4)</a:t>
            </a:r>
            <a:r>
              <a:rPr lang="en-US" dirty="0"/>
              <a:t>. By setting </a:t>
            </a:r>
            <a:r>
              <a:rPr lang="en-US" i="1" dirty="0"/>
              <a:t>y</a:t>
            </a:r>
            <a:r>
              <a:rPr lang="en-US" dirty="0"/>
              <a:t> = 0, we can find the </a:t>
            </a:r>
            <a:r>
              <a:rPr lang="en-US" b="1" i="1" dirty="0"/>
              <a:t>x</a:t>
            </a:r>
            <a:r>
              <a:rPr lang="en-US" dirty="0"/>
              <a:t>-</a:t>
            </a:r>
            <a:r>
              <a:rPr lang="en-US" b="1" dirty="0"/>
              <a:t>intercepts</a:t>
            </a:r>
            <a:r>
              <a:rPr lang="en-US" dirty="0"/>
              <a:t> (</a:t>
            </a:r>
            <a:r>
              <a:rPr lang="en-US" b="1" dirty="0"/>
              <a:t>zeros</a:t>
            </a:r>
            <a:r>
              <a:rPr lang="en-US" dirty="0"/>
              <a:t>) of the function by solving for 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500" dirty="0"/>
          </a:p>
          <a:p>
            <a:r>
              <a:rPr lang="en-US" dirty="0"/>
              <a:t>This gives </a:t>
            </a:r>
            <a:r>
              <a:rPr lang="en-US" i="1" dirty="0"/>
              <a:t>x</a:t>
            </a:r>
            <a:r>
              <a:rPr lang="en-US" dirty="0"/>
              <a:t> = 7 or </a:t>
            </a:r>
            <a:r>
              <a:rPr lang="en-US" i="1" dirty="0"/>
              <a:t>x</a:t>
            </a:r>
            <a:r>
              <a:rPr lang="en-US" dirty="0"/>
              <a:t> = 3, and the zeros (</a:t>
            </a:r>
            <a:r>
              <a:rPr lang="en-US" i="1" dirty="0"/>
              <a:t>x</a:t>
            </a:r>
            <a:r>
              <a:rPr lang="en-US" dirty="0"/>
              <a:t>-intercepts) are at </a:t>
            </a:r>
            <a:r>
              <a:rPr lang="en-US" dirty="0">
                <a:solidFill>
                  <a:srgbClr val="FF0000"/>
                </a:solidFill>
              </a:rPr>
              <a:t>(7, 0)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(3, 0)</a:t>
            </a:r>
            <a:r>
              <a:rPr lang="en-US" dirty="0"/>
              <a:t>.</a:t>
            </a:r>
          </a:p>
        </p:txBody>
      </p:sp>
      <p:graphicFrame>
        <p:nvGraphicFramePr>
          <p:cNvPr id="97282" name="Object 2"/>
          <p:cNvGraphicFramePr>
            <a:graphicFrameLocks noChangeAspect="1"/>
          </p:cNvGraphicFramePr>
          <p:nvPr/>
        </p:nvGraphicFramePr>
        <p:xfrm>
          <a:off x="3225800" y="2711450"/>
          <a:ext cx="2095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95200" imgH="533160" progId="Equation.DSMT4">
                  <p:embed/>
                </p:oleObj>
              </mc:Choice>
              <mc:Fallback>
                <p:oleObj name="Equation" r:id="rId2" imgW="209520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2711450"/>
                        <a:ext cx="2095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3" name="Object 3"/>
          <p:cNvGraphicFramePr>
            <a:graphicFrameLocks noChangeAspect="1"/>
          </p:cNvGraphicFramePr>
          <p:nvPr/>
        </p:nvGraphicFramePr>
        <p:xfrm>
          <a:off x="3717925" y="3168650"/>
          <a:ext cx="1600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533160" progId="Equation.DSMT4">
                  <p:embed/>
                </p:oleObj>
              </mc:Choice>
              <mc:Fallback>
                <p:oleObj name="Equation" r:id="rId4" imgW="160020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925" y="3168650"/>
                        <a:ext cx="1600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4" name="Object 4"/>
          <p:cNvGraphicFramePr>
            <a:graphicFrameLocks noChangeAspect="1"/>
          </p:cNvGraphicFramePr>
          <p:nvPr/>
        </p:nvGraphicFramePr>
        <p:xfrm>
          <a:off x="4048125" y="3605213"/>
          <a:ext cx="1714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14320" imgH="444240" progId="Equation.DSMT4">
                  <p:embed/>
                </p:oleObj>
              </mc:Choice>
              <mc:Fallback>
                <p:oleObj name="Equation" r:id="rId6" imgW="171432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25" y="3605213"/>
                        <a:ext cx="1714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5" name="Object 5"/>
          <p:cNvGraphicFramePr>
            <a:graphicFrameLocks noChangeAspect="1"/>
          </p:cNvGraphicFramePr>
          <p:nvPr/>
        </p:nvGraphicFramePr>
        <p:xfrm>
          <a:off x="4552950" y="41275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360" imgH="291960" progId="Equation.DSMT4">
                  <p:embed/>
                </p:oleObj>
              </mc:Choice>
              <mc:Fallback>
                <p:oleObj name="Equation" r:id="rId8" imgW="1206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2950" y="41275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find the </a:t>
            </a:r>
            <a:r>
              <a:rPr lang="en-US" b="1" i="1" dirty="0"/>
              <a:t>y</a:t>
            </a:r>
            <a:r>
              <a:rPr lang="en-US" b="1" dirty="0"/>
              <a:t>-intercept</a:t>
            </a:r>
            <a:r>
              <a:rPr lang="en-US" dirty="0"/>
              <a:t>, substitute </a:t>
            </a:r>
            <a:r>
              <a:rPr lang="en-US" i="1" dirty="0"/>
              <a:t>x</a:t>
            </a:r>
            <a:r>
              <a:rPr lang="en-US" dirty="0"/>
              <a:t> = 0 in the function.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(0, 21)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aphicFrame>
        <p:nvGraphicFramePr>
          <p:cNvPr id="983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9752072"/>
              </p:ext>
            </p:extLst>
          </p:nvPr>
        </p:nvGraphicFramePr>
        <p:xfrm>
          <a:off x="2806700" y="1981200"/>
          <a:ext cx="353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30520" imgH="533160" progId="Equation.DSMT4">
                  <p:embed/>
                </p:oleObj>
              </mc:Choice>
              <mc:Fallback>
                <p:oleObj name="Equation" r:id="rId2" imgW="353052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981200"/>
                        <a:ext cx="353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figure shows the graph with vertex, line of symmetry, and intercepts labeled. Note that the </a:t>
            </a:r>
            <a:r>
              <a:rPr lang="en-US" sz="2400" i="1" dirty="0"/>
              <a:t>y</a:t>
            </a:r>
            <a:r>
              <a:rPr lang="en-US" sz="2400" dirty="0"/>
              <a:t>-intercept lies outside of the </a:t>
            </a:r>
            <a:br>
              <a:rPr lang="en-US" sz="2400" dirty="0"/>
            </a:br>
            <a:r>
              <a:rPr lang="en-US" sz="2400" dirty="0"/>
              <a:t>given grid. </a:t>
            </a:r>
          </a:p>
          <a:p>
            <a:endParaRPr lang="en-US" sz="20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line of symmetry is </a:t>
            </a:r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 = 5.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vertex: (5, −4)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(3, 0) and (7, 0) 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21)</a:t>
            </a:r>
            <a:endParaRPr lang="en-US" sz="2000" dirty="0"/>
          </a:p>
          <a:p>
            <a:endParaRPr lang="en-US" sz="2000" dirty="0"/>
          </a:p>
        </p:txBody>
      </p:sp>
      <p:pic>
        <p:nvPicPr>
          <p:cNvPr id="9933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66312" y="2209800"/>
            <a:ext cx="3739488" cy="3733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vertex, the line of symmetry, the </a:t>
            </a:r>
            <a:r>
              <a:rPr lang="en-US" i="1" dirty="0"/>
              <a:t>x</a:t>
            </a:r>
            <a:r>
              <a:rPr lang="en-US" dirty="0"/>
              <a:t>-intercepts, and </a:t>
            </a:r>
            <a:r>
              <a:rPr lang="en-US" i="1" dirty="0"/>
              <a:t>y</a:t>
            </a:r>
            <a:r>
              <a:rPr lang="en-US" dirty="0"/>
              <a:t>-intercept for the function </a:t>
            </a:r>
            <a:br>
              <a:rPr lang="en-US" dirty="0"/>
            </a:br>
            <a:r>
              <a:rPr lang="en-US" dirty="0"/>
              <a:t>Then, graph the function.</a:t>
            </a:r>
          </a:p>
          <a:p>
            <a:r>
              <a:rPr lang="en-US" b="1" dirty="0"/>
              <a:t>Solution</a:t>
            </a:r>
          </a:p>
        </p:txBody>
      </p:sp>
      <p:graphicFrame>
        <p:nvGraphicFramePr>
          <p:cNvPr id="100354" name="Object 2"/>
          <p:cNvGraphicFramePr>
            <a:graphicFrameLocks noChangeAspect="1"/>
          </p:cNvGraphicFramePr>
          <p:nvPr/>
        </p:nvGraphicFramePr>
        <p:xfrm>
          <a:off x="5124450" y="1758950"/>
          <a:ext cx="2654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54280" imgH="444240" progId="Equation.DSMT4">
                  <p:embed/>
                </p:oleObj>
              </mc:Choice>
              <mc:Fallback>
                <p:oleObj name="Equation" r:id="rId2" imgW="26542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4450" y="1758950"/>
                        <a:ext cx="2654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59" name="Object 7"/>
          <p:cNvGraphicFramePr>
            <a:graphicFrameLocks noChangeAspect="1"/>
          </p:cNvGraphicFramePr>
          <p:nvPr/>
        </p:nvGraphicFramePr>
        <p:xfrm>
          <a:off x="545594" y="3175000"/>
          <a:ext cx="2578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77960" imgH="444240" progId="Equation.DSMT4">
                  <p:embed/>
                </p:oleObj>
              </mc:Choice>
              <mc:Fallback>
                <p:oleObj name="Equation" r:id="rId4" imgW="25779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594" y="3175000"/>
                        <a:ext cx="2578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0" name="Object 8"/>
          <p:cNvGraphicFramePr>
            <a:graphicFrameLocks noChangeAspect="1"/>
          </p:cNvGraphicFramePr>
          <p:nvPr/>
        </p:nvGraphicFramePr>
        <p:xfrm>
          <a:off x="4423196" y="3270250"/>
          <a:ext cx="2082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82600" imgH="317160" progId="Equation.DSMT4">
                  <p:embed/>
                </p:oleObj>
              </mc:Choice>
              <mc:Fallback>
                <p:oleObj name="Equation" r:id="rId6" imgW="2082600" imgH="317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3196" y="3270250"/>
                        <a:ext cx="2082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1" name="Object 9"/>
          <p:cNvGraphicFramePr>
            <a:graphicFrameLocks noChangeAspect="1"/>
          </p:cNvGraphicFramePr>
          <p:nvPr/>
        </p:nvGraphicFramePr>
        <p:xfrm>
          <a:off x="532894" y="3587750"/>
          <a:ext cx="2705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05040" imgH="571320" progId="Equation.DSMT4">
                  <p:embed/>
                </p:oleObj>
              </mc:Choice>
              <mc:Fallback>
                <p:oleObj name="Equation" r:id="rId8" imgW="270504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894" y="3587750"/>
                        <a:ext cx="2705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2" name="Object 10"/>
          <p:cNvGraphicFramePr>
            <a:graphicFrameLocks noChangeAspect="1"/>
          </p:cNvGraphicFramePr>
          <p:nvPr/>
        </p:nvGraphicFramePr>
        <p:xfrm>
          <a:off x="4428928" y="3727450"/>
          <a:ext cx="3721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20960" imgH="317160" progId="Equation.DSMT4">
                  <p:embed/>
                </p:oleObj>
              </mc:Choice>
              <mc:Fallback>
                <p:oleObj name="Equation" r:id="rId10" imgW="3720960" imgH="317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8928" y="3727450"/>
                        <a:ext cx="3721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3" name="Object 11"/>
          <p:cNvGraphicFramePr>
            <a:graphicFrameLocks noChangeAspect="1"/>
          </p:cNvGraphicFramePr>
          <p:nvPr/>
        </p:nvGraphicFramePr>
        <p:xfrm>
          <a:off x="535254" y="4114800"/>
          <a:ext cx="3708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708360" imgH="571320" progId="Equation.DSMT4">
                  <p:embed/>
                </p:oleObj>
              </mc:Choice>
              <mc:Fallback>
                <p:oleObj name="Equation" r:id="rId12" imgW="3708360" imgH="571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254" y="4114800"/>
                        <a:ext cx="3708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256172"/>
              </p:ext>
            </p:extLst>
          </p:nvPr>
        </p:nvGraphicFramePr>
        <p:xfrm>
          <a:off x="4381753" y="4044950"/>
          <a:ext cx="4686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86120" imgH="634680" progId="Equation.DSMT4">
                  <p:embed/>
                </p:oleObj>
              </mc:Choice>
              <mc:Fallback>
                <p:oleObj name="Equation" r:id="rId14" imgW="4686120" imgH="6346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753" y="4044950"/>
                        <a:ext cx="4686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5" name="Object 13"/>
          <p:cNvGraphicFramePr>
            <a:graphicFrameLocks noChangeAspect="1"/>
          </p:cNvGraphicFramePr>
          <p:nvPr/>
        </p:nvGraphicFramePr>
        <p:xfrm>
          <a:off x="535254" y="4667250"/>
          <a:ext cx="3848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48040" imgH="571320" progId="Equation.DSMT4">
                  <p:embed/>
                </p:oleObj>
              </mc:Choice>
              <mc:Fallback>
                <p:oleObj name="Equation" r:id="rId16" imgW="3848040" imgH="5713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254" y="4667250"/>
                        <a:ext cx="3848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6" name="Object 14"/>
          <p:cNvGraphicFramePr>
            <a:graphicFrameLocks noChangeAspect="1"/>
          </p:cNvGraphicFramePr>
          <p:nvPr/>
        </p:nvGraphicFramePr>
        <p:xfrm>
          <a:off x="4410496" y="4778375"/>
          <a:ext cx="270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705040" imgH="380880" progId="Equation.DSMT4">
                  <p:embed/>
                </p:oleObj>
              </mc:Choice>
              <mc:Fallback>
                <p:oleObj name="Equation" r:id="rId18" imgW="2705040" imgH="380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0496" y="4778375"/>
                        <a:ext cx="2705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7" name="Object 15"/>
          <p:cNvGraphicFramePr>
            <a:graphicFrameLocks noChangeAspect="1"/>
          </p:cNvGraphicFramePr>
          <p:nvPr/>
        </p:nvGraphicFramePr>
        <p:xfrm>
          <a:off x="545594" y="5226050"/>
          <a:ext cx="247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76440" imgH="533160" progId="Equation.DSMT4">
                  <p:embed/>
                </p:oleObj>
              </mc:Choice>
              <mc:Fallback>
                <p:oleObj name="Equation" r:id="rId20" imgW="2476440" imgH="5331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594" y="5226050"/>
                        <a:ext cx="2476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8" name="Object 16"/>
          <p:cNvGraphicFramePr>
            <a:graphicFrameLocks noChangeAspect="1"/>
          </p:cNvGraphicFramePr>
          <p:nvPr/>
        </p:nvGraphicFramePr>
        <p:xfrm>
          <a:off x="4413980" y="5394325"/>
          <a:ext cx="96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65160" imgH="291960" progId="Equation.DSMT4">
                  <p:embed/>
                </p:oleObj>
              </mc:Choice>
              <mc:Fallback>
                <p:oleObj name="Equation" r:id="rId22" imgW="96516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980" y="5394325"/>
                        <a:ext cx="96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In this form, we see that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−2</a:t>
            </a:r>
            <a:r>
              <a:rPr lang="en-US" dirty="0"/>
              <a:t> is the line of symmetry and the vertex is at </a:t>
            </a:r>
            <a:r>
              <a:rPr lang="en-US" dirty="0">
                <a:solidFill>
                  <a:srgbClr val="FF0000"/>
                </a:solidFill>
              </a:rPr>
              <a:t>(−2, 3)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dirty="0"/>
              <a:t>By setting </a:t>
            </a:r>
            <a:r>
              <a:rPr lang="en-US" i="1" dirty="0"/>
              <a:t>y</a:t>
            </a:r>
            <a:r>
              <a:rPr lang="en-US" dirty="0"/>
              <a:t> = 0, we can find the </a:t>
            </a:r>
            <a:r>
              <a:rPr lang="en-US" b="1" i="1" dirty="0"/>
              <a:t>x</a:t>
            </a:r>
            <a:r>
              <a:rPr lang="en-US" b="1" dirty="0"/>
              <a:t>-intercepts</a:t>
            </a:r>
            <a:r>
              <a:rPr lang="en-US" dirty="0"/>
              <a:t> by solving for </a:t>
            </a:r>
            <a:r>
              <a:rPr lang="en-US" i="1" dirty="0"/>
              <a:t>x</a:t>
            </a:r>
            <a:r>
              <a:rPr lang="en-US" dirty="0"/>
              <a:t>.</a:t>
            </a:r>
          </a:p>
        </p:txBody>
      </p:sp>
      <p:graphicFrame>
        <p:nvGraphicFramePr>
          <p:cNvPr id="101378" name="Object 2"/>
          <p:cNvGraphicFramePr>
            <a:graphicFrameLocks noChangeAspect="1"/>
          </p:cNvGraphicFramePr>
          <p:nvPr/>
        </p:nvGraphicFramePr>
        <p:xfrm>
          <a:off x="2344737" y="3016250"/>
          <a:ext cx="247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76440" imgH="533160" progId="Equation.DSMT4">
                  <p:embed/>
                </p:oleObj>
              </mc:Choice>
              <mc:Fallback>
                <p:oleObj name="Equation" r:id="rId2" imgW="247644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4737" y="3016250"/>
                        <a:ext cx="2476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9" name="Object 3"/>
          <p:cNvGraphicFramePr>
            <a:graphicFrameLocks noChangeAspect="1"/>
          </p:cNvGraphicFramePr>
          <p:nvPr/>
        </p:nvGraphicFramePr>
        <p:xfrm>
          <a:off x="2816379" y="3565946"/>
          <a:ext cx="2184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4120" imgH="533160" progId="Equation.DSMT4">
                  <p:embed/>
                </p:oleObj>
              </mc:Choice>
              <mc:Fallback>
                <p:oleObj name="Equation" r:id="rId4" imgW="218412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379" y="3565946"/>
                        <a:ext cx="2184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0" name="Object 4"/>
          <p:cNvGraphicFramePr>
            <a:graphicFrameLocks noChangeAspect="1"/>
          </p:cNvGraphicFramePr>
          <p:nvPr/>
        </p:nvGraphicFramePr>
        <p:xfrm>
          <a:off x="3197379" y="4099346"/>
          <a:ext cx="1562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62040" imgH="533160" progId="Equation.DSMT4">
                  <p:embed/>
                </p:oleObj>
              </mc:Choice>
              <mc:Fallback>
                <p:oleObj name="Equation" r:id="rId6" imgW="15620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379" y="4099346"/>
                        <a:ext cx="1562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1" name="Object 5"/>
          <p:cNvGraphicFramePr>
            <a:graphicFrameLocks noChangeAspect="1"/>
          </p:cNvGraphicFramePr>
          <p:nvPr/>
        </p:nvGraphicFramePr>
        <p:xfrm>
          <a:off x="3543454" y="4622800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76160" imgH="444240" progId="Equation.DSMT4">
                  <p:embed/>
                </p:oleObj>
              </mc:Choice>
              <mc:Fallback>
                <p:oleObj name="Equation" r:id="rId8" imgW="167616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454" y="4622800"/>
                        <a:ext cx="167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2" name="Object 6"/>
          <p:cNvGraphicFramePr>
            <a:graphicFrameLocks noChangeAspect="1"/>
          </p:cNvGraphicFramePr>
          <p:nvPr/>
        </p:nvGraphicFramePr>
        <p:xfrm>
          <a:off x="4021292" y="5207000"/>
          <a:ext cx="139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800" imgH="279360" progId="Equation.DSMT4">
                  <p:embed/>
                </p:oleObj>
              </mc:Choice>
              <mc:Fallback>
                <p:oleObj name="Equation" r:id="rId10" imgW="13968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292" y="5207000"/>
                        <a:ext cx="139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gives </a:t>
            </a:r>
            <a:r>
              <a:rPr lang="en-US" i="1" dirty="0"/>
              <a:t>x</a:t>
            </a:r>
            <a:r>
              <a:rPr lang="en-US" dirty="0"/>
              <a:t> = −1 or </a:t>
            </a:r>
            <a:r>
              <a:rPr lang="en-US" i="1" dirty="0"/>
              <a:t>x</a:t>
            </a:r>
            <a:r>
              <a:rPr lang="en-US" dirty="0"/>
              <a:t> = −3 and the zeros (</a:t>
            </a:r>
            <a:r>
              <a:rPr lang="en-US" i="1" dirty="0"/>
              <a:t>x</a:t>
            </a:r>
            <a:r>
              <a:rPr lang="en-US" dirty="0"/>
              <a:t>-intercepts) are at </a:t>
            </a:r>
            <a:r>
              <a:rPr lang="en-US" dirty="0">
                <a:solidFill>
                  <a:srgbClr val="FF0000"/>
                </a:solidFill>
              </a:rPr>
              <a:t>(−3, 0)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(−1, 0)</a:t>
            </a:r>
            <a:r>
              <a:rPr lang="en-US" dirty="0"/>
              <a:t>. </a:t>
            </a:r>
          </a:p>
          <a:p>
            <a:r>
              <a:rPr lang="en-US" dirty="0"/>
              <a:t>To find the </a:t>
            </a:r>
            <a:r>
              <a:rPr lang="en-US" i="1" dirty="0"/>
              <a:t>y</a:t>
            </a:r>
            <a:r>
              <a:rPr lang="en-US" dirty="0"/>
              <a:t>-intercept, substitute </a:t>
            </a:r>
            <a:r>
              <a:rPr lang="en-US" i="1" dirty="0"/>
              <a:t>x</a:t>
            </a:r>
            <a:r>
              <a:rPr lang="en-US" dirty="0"/>
              <a:t> = 0 in the function.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−9)</a:t>
            </a:r>
            <a:r>
              <a:rPr lang="en-US" dirty="0"/>
              <a:t>.</a:t>
            </a:r>
          </a:p>
        </p:txBody>
      </p:sp>
      <p:graphicFrame>
        <p:nvGraphicFramePr>
          <p:cNvPr id="10240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7025428"/>
              </p:ext>
            </p:extLst>
          </p:nvPr>
        </p:nvGraphicFramePr>
        <p:xfrm>
          <a:off x="2281238" y="2895600"/>
          <a:ext cx="3098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98520" imgH="533160" progId="Equation.DSMT4">
                  <p:embed/>
                </p:oleObj>
              </mc:Choice>
              <mc:Fallback>
                <p:oleObj name="Equation" r:id="rId2" imgW="309852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1238" y="2895600"/>
                        <a:ext cx="3098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7686312"/>
              </p:ext>
            </p:extLst>
          </p:nvPr>
        </p:nvGraphicFramePr>
        <p:xfrm>
          <a:off x="5473700" y="301625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291960" progId="Equation.DSMT4">
                  <p:embed/>
                </p:oleObj>
              </mc:Choice>
              <mc:Fallback>
                <p:oleObj name="Equation" r:id="rId4" imgW="6984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301625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 err="1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figure shows the graph with vertex, line of symmetry, and intercepts labeled.</a:t>
            </a:r>
          </a:p>
          <a:p>
            <a:endParaRPr lang="en-US" sz="2000" dirty="0">
              <a:solidFill>
                <a:srgbClr val="007D7D"/>
              </a:solidFill>
            </a:endParaRPr>
          </a:p>
          <a:p>
            <a:endParaRPr lang="en-US" sz="20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line of symmetry is </a:t>
            </a:r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 = 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2.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vertex: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2, 3)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3, 0) and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1, 0) 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9)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EB992A-84B4-492B-38E4-92C80F7FBF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0" y="1905000"/>
            <a:ext cx="4222714" cy="3886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1831</TotalTime>
  <Words>1329</Words>
  <Application>Microsoft Office PowerPoint</Application>
  <PresentationFormat>On-screen Show (4:3)</PresentationFormat>
  <Paragraphs>120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Symbol</vt:lpstr>
      <vt:lpstr>Office Theme</vt:lpstr>
      <vt:lpstr>Equation</vt:lpstr>
      <vt:lpstr>Section 9.7</vt:lpstr>
      <vt:lpstr>Example 1: Graphing Quadratic Functions of the Form y = ax2 + bx + c </vt:lpstr>
      <vt:lpstr>Example 1: Graphing Quadratic Functions of the Form y = ax2 + bx + c (cont.)</vt:lpstr>
      <vt:lpstr>Example 1: Graphing Quadratic Functions of the Form y = ax2 + bx + c (cont.)</vt:lpstr>
      <vt:lpstr>Example 1: Graphing Quadratic Functions of the Form y = ax2 + bx + c (cont.)</vt:lpstr>
      <vt:lpstr>Example 2: Graphing Quadratic Functions of the Form y = ax2 + bx + c </vt:lpstr>
      <vt:lpstr>Example 2: Graphing Quadratic Functions of the Form y = ax2 + bx + c (cont.)</vt:lpstr>
      <vt:lpstr>Example 2: Graphing Quadratic Functions of the Form y = ax2 + bx + c (cont.)</vt:lpstr>
      <vt:lpstr>Example 2: Graphing Quadratic Functions of the Form y = ax2 + bx + c (cont.)</vt:lpstr>
      <vt:lpstr>Example 3: Graphing Quadratic Functions of the Form y = ax2 + bx + c</vt:lpstr>
      <vt:lpstr>Example 3: Graphing Quadratic Functions of the Form y = ax2 + bx + c (cont.)</vt:lpstr>
      <vt:lpstr>Example 3: Graphing Quadratic Functions of the Form y = ax2 + bx + c (cont.)</vt:lpstr>
      <vt:lpstr>Example 4: Graphing Quadratic Functions of the Form y = ax2 + bx + c</vt:lpstr>
      <vt:lpstr>Example 4: Graphing Quadratic Functions of the Form y = ax2 + bx + c (cont.)</vt:lpstr>
      <vt:lpstr>Example 4: Graphing Quadratic Functions of the Form y = ax2 + bx + c (cont.)</vt:lpstr>
      <vt:lpstr>Definition: Minimum and Maximum Values </vt:lpstr>
      <vt:lpstr>Example 5: Application: Finding Minimum and Maximum Values</vt:lpstr>
      <vt:lpstr>Example 5: Application: Finding Minimum and Maximum Values (cont.)</vt:lpstr>
      <vt:lpstr>Example 6: Application: Finding Minimum and Maximum Values</vt:lpstr>
      <vt:lpstr>Example 6: Application: Finding Minimum and Maximum Values (cont.)</vt:lpstr>
      <vt:lpstr>Example 6: Application: Finding Minimum and Maximum Values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409</cp:revision>
  <dcterms:created xsi:type="dcterms:W3CDTF">2013-04-26T14:43:13Z</dcterms:created>
  <dcterms:modified xsi:type="dcterms:W3CDTF">2023-07-26T11:53:17Z</dcterms:modified>
</cp:coreProperties>
</file>